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1" r:id="rId4"/>
    <p:sldId id="272" r:id="rId5"/>
    <p:sldId id="262" r:id="rId6"/>
    <p:sldId id="269" r:id="rId7"/>
    <p:sldId id="263" r:id="rId8"/>
    <p:sldId id="260" r:id="rId9"/>
    <p:sldId id="270" r:id="rId10"/>
    <p:sldId id="264" r:id="rId11"/>
    <p:sldId id="273" r:id="rId12"/>
    <p:sldId id="268" r:id="rId13"/>
    <p:sldId id="267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A"/>
    <a:srgbClr val="A3A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5" autoAdjust="0"/>
  </p:normalViewPr>
  <p:slideViewPr>
    <p:cSldViewPr snapToGrid="0">
      <p:cViewPr varScale="1">
        <p:scale>
          <a:sx n="98" d="100"/>
          <a:sy n="98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1D12C-5783-426C-90D9-A5F10E4AE59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29692-F97D-4C27-943A-F07C965A7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4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e9d9a97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fe9d9a971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lt1"/>
                </a:solidFill>
              </a:rPr>
              <a:t>Согласно исследованию глобального мониторинга предпринимательства  (Global </a:t>
            </a:r>
            <a:r>
              <a:rPr lang="ru-RU" sz="1200" dirty="0" err="1">
                <a:solidFill>
                  <a:schemeClr val="lt1"/>
                </a:solidFill>
              </a:rPr>
              <a:t>Entrepreneurship</a:t>
            </a:r>
            <a:r>
              <a:rPr lang="ru-RU" sz="1200" dirty="0">
                <a:solidFill>
                  <a:schemeClr val="lt1"/>
                </a:solidFill>
              </a:rPr>
              <a:t> Monitor, GEM), </a:t>
            </a:r>
            <a:r>
              <a:rPr lang="ru-RU" sz="1200" b="1" dirty="0">
                <a:solidFill>
                  <a:schemeClr val="lt1"/>
                </a:solidFill>
              </a:rPr>
              <a:t>одним из ключевых факторов,  влияющим на условия развития предпринимательства в стране, является наличие предпринимательского образования в начальной и средней школе</a:t>
            </a:r>
            <a:r>
              <a:rPr lang="ru-RU" sz="1200" dirty="0">
                <a:solidFill>
                  <a:schemeClr val="lt1"/>
                </a:solidFill>
              </a:rPr>
              <a:t>. 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dirty="0">
                <a:solidFill>
                  <a:schemeClr val="lt1"/>
                </a:solidFill>
              </a:rPr>
              <a:t>Международные исследования</a:t>
            </a:r>
            <a:r>
              <a:rPr lang="ru-RU" sz="1200" dirty="0">
                <a:solidFill>
                  <a:schemeClr val="lt1"/>
                </a:solidFill>
              </a:rPr>
              <a:t> показывают, что </a:t>
            </a:r>
            <a:r>
              <a:rPr lang="ru-RU" sz="1200" b="1" dirty="0">
                <a:solidFill>
                  <a:schemeClr val="lt1"/>
                </a:solidFill>
              </a:rPr>
              <a:t>предпринимательское образование в школе влияет на количество компаний, созданных людьми до 30 лет.</a:t>
            </a:r>
            <a:r>
              <a:rPr lang="ru-RU" sz="1200" dirty="0">
                <a:solidFill>
                  <a:schemeClr val="lt1"/>
                </a:solidFill>
              </a:rPr>
              <a:t> </a:t>
            </a:r>
            <a:endParaRPr sz="1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fe9d9a971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86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963f002c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23963f002c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41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30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DA2FCB99-F7A5-A828-7074-4953824AA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>
            <a:extLst>
              <a:ext uri="{FF2B5EF4-FFF2-40B4-BE49-F238E27FC236}">
                <a16:creationId xmlns:a16="http://schemas.microsoft.com/office/drawing/2014/main" id="{5455BDB1-744E-180B-D4BF-A191DCFB6C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02A53904-A38D-7872-9D1D-46929F07D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063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Исследования показывают, что предпринимательское образование влияет на количество компаний, открываемых людьми до 30 лет.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Родители детей в рамках пилота уже начали вовлекаться в проекты детей.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982FC-8BA7-443C-8F43-17D07141A8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7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F44D40DA-8E4B-5405-ED08-DFF9E905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>
            <a:extLst>
              <a:ext uri="{FF2B5EF4-FFF2-40B4-BE49-F238E27FC236}">
                <a16:creationId xmlns:a16="http://schemas.microsoft.com/office/drawing/2014/main" id="{459A4773-C587-7A79-6A7F-70DBDFDFF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D27A6918-0A73-116A-36A4-3B668934F0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437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F44D40DA-8E4B-5405-ED08-DFF9E905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>
            <a:extLst>
              <a:ext uri="{FF2B5EF4-FFF2-40B4-BE49-F238E27FC236}">
                <a16:creationId xmlns:a16="http://schemas.microsoft.com/office/drawing/2014/main" id="{459A4773-C587-7A79-6A7F-70DBDFDFF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p6:notes">
            <a:extLst>
              <a:ext uri="{FF2B5EF4-FFF2-40B4-BE49-F238E27FC236}">
                <a16:creationId xmlns:a16="http://schemas.microsoft.com/office/drawing/2014/main" id="{D27A6918-0A73-116A-36A4-3B668934F0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552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963f002c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23963f002c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49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963f002c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Сообщество школьников, кадровый резерв, наставники-студенты</a:t>
            </a:r>
            <a:endParaRPr dirty="0"/>
          </a:p>
        </p:txBody>
      </p:sp>
      <p:sp>
        <p:nvSpPr>
          <p:cNvPr id="145" name="Google Shape;145;g23963f002c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67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3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7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1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8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8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3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4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5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F976-B0A1-475F-B1F1-9FF8801DBCC7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20C1-15F3-4045-B7BF-A79E2A702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7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2873" y="868761"/>
            <a:ext cx="10049164" cy="3260581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Unbounded Medium" pitchFamily="2" charset="-52"/>
              </a:rPr>
              <a:t>Комиссия по детским и школьным предпринимательским проектам</a:t>
            </a:r>
            <a:br>
              <a:rPr lang="ru-RU" sz="4800" b="1" dirty="0">
                <a:solidFill>
                  <a:srgbClr val="0070C0"/>
                </a:solidFill>
                <a:latin typeface="Unbounded Medium" pitchFamily="2" charset="-52"/>
              </a:rPr>
            </a:br>
            <a:br>
              <a:rPr lang="ru-RU" sz="4800" b="1" dirty="0">
                <a:solidFill>
                  <a:srgbClr val="0070C0"/>
                </a:solidFill>
                <a:latin typeface="Unbounded Medium" pitchFamily="2" charset="-52"/>
              </a:rPr>
            </a:br>
            <a:r>
              <a:rPr lang="ru-RU" sz="4800" b="1" dirty="0">
                <a:solidFill>
                  <a:srgbClr val="0070C0"/>
                </a:solidFill>
                <a:latin typeface="Unbounded Medium" pitchFamily="2" charset="-52"/>
              </a:rPr>
              <a:t>«ДЕТИ ОПОРЫ РОССИИ»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4276979"/>
            <a:ext cx="9144000" cy="24591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2C2738"/>
                </a:solidFill>
                <a:latin typeface="Circe" panose="020B0502020203020203" pitchFamily="34" charset="-52"/>
              </a:rPr>
              <a:t>Кнарик </a:t>
            </a:r>
            <a:r>
              <a:rPr lang="ru-RU" sz="2800" b="1" dirty="0" err="1">
                <a:solidFill>
                  <a:srgbClr val="2C2738"/>
                </a:solidFill>
                <a:latin typeface="Circe" panose="020B0502020203020203" pitchFamily="34" charset="-52"/>
              </a:rPr>
              <a:t>Карапетовна</a:t>
            </a:r>
            <a:r>
              <a:rPr lang="ru-RU" sz="2800" b="1" dirty="0">
                <a:solidFill>
                  <a:srgbClr val="2C2738"/>
                </a:solidFill>
                <a:latin typeface="Circe" panose="020B0502020203020203" pitchFamily="34" charset="-52"/>
              </a:rPr>
              <a:t> Арабян</a:t>
            </a:r>
          </a:p>
          <a:p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</a:rPr>
              <a:t>Руководитель платформы «Бизнес Созидание», доктор экономических наук, профессор Президентской Академии, аудитор, член Правления «ОПОРЫ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87441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726" y="146491"/>
            <a:ext cx="11723274" cy="626774"/>
          </a:xfrm>
        </p:spPr>
        <p:txBody>
          <a:bodyPr>
            <a:noAutofit/>
          </a:bodyPr>
          <a:lstStyle/>
          <a:p>
            <a:br>
              <a:rPr lang="ru-RU" sz="2800" b="1" dirty="0">
                <a:latin typeface="Circe" panose="020B0604020202020204" charset="0"/>
                <a:cs typeface="Circe" panose="020B0604020202020204" charset="0"/>
              </a:rPr>
            </a:br>
            <a:r>
              <a:rPr lang="ru-RU" sz="2800" b="1" dirty="0">
                <a:solidFill>
                  <a:srgbClr val="DB0D35"/>
                </a:solidFill>
                <a:latin typeface="Circe" panose="020B0604020202020204" charset="0"/>
                <a:ea typeface="+mn-ea"/>
                <a:cs typeface="Circe" panose="020B0604020202020204" charset="0"/>
              </a:rPr>
              <a:t>Дорожная карта реализации регионального проекта</a:t>
            </a:r>
            <a:br>
              <a:rPr lang="ru-RU" sz="2800" b="1" dirty="0">
                <a:solidFill>
                  <a:srgbClr val="DB0D35"/>
                </a:solidFill>
                <a:latin typeface="Circe" panose="020B0604020202020204" charset="0"/>
                <a:ea typeface="+mn-ea"/>
                <a:cs typeface="Circe" panose="020B0604020202020204" charset="0"/>
              </a:rPr>
            </a:br>
            <a:r>
              <a:rPr lang="ru-RU" sz="2800" b="1" dirty="0">
                <a:solidFill>
                  <a:srgbClr val="DB0D35"/>
                </a:solidFill>
                <a:latin typeface="Circe" panose="020B0604020202020204" charset="0"/>
                <a:ea typeface="+mn-ea"/>
                <a:cs typeface="Circe" panose="020B0604020202020204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428383"/>
              </p:ext>
            </p:extLst>
          </p:nvPr>
        </p:nvGraphicFramePr>
        <p:xfrm>
          <a:off x="351691" y="933076"/>
          <a:ext cx="11555604" cy="527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92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Ноябрь 2024 </a:t>
                      </a:r>
                    </a:p>
                  </a:txBody>
                  <a:tcPr anchor="ctr">
                    <a:solidFill>
                      <a:srgbClr val="004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Ноябрь – Декабрь 2024 </a:t>
                      </a:r>
                    </a:p>
                  </a:txBody>
                  <a:tcPr anchor="ctr">
                    <a:solidFill>
                      <a:srgbClr val="004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Январь – Июнь 2025</a:t>
                      </a:r>
                    </a:p>
                  </a:txBody>
                  <a:tcPr anchor="ctr">
                    <a:solidFill>
                      <a:srgbClr val="004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Июль – Сентябрь 2025</a:t>
                      </a:r>
                    </a:p>
                  </a:txBody>
                  <a:tcPr anchor="ctr">
                    <a:solidFill>
                      <a:srgbClr val="004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Октябрь - Декабрь 2025</a:t>
                      </a:r>
                    </a:p>
                  </a:txBody>
                  <a:tcPr anchor="ctr">
                    <a:solidFill>
                      <a:srgbClr val="004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Формирование списка членов комиссии и списка сторонних экспертов и участников отрасли (не членов «ОПОРЫ РОССИИ»).</a:t>
                      </a: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Разработка направлений деятельности комиссии.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Подготовка к проведению пилотного проекта «ДЕТИ ОПОРЫ РОССИИ» в регионах РФ (200-300 школьников с защитой проекта).</a:t>
                      </a: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Проведение пилотного проекта и подведение результатов, разработка предложений для обсуждений.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Разработка программы развития школьного предпринимательства совместно с бизнес- сообществом и иными заинтересованными структурами.</a:t>
                      </a: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Аналитическая работа по формированию предложений развития школьного предпринимательства.  </a:t>
                      </a: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Проведение круглого стола и вебинаров. </a:t>
                      </a: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Подготовка к масштабированию проекта «ДЕТИ ОПОРЫ РОССИИ» в регионах нашей страны.</a:t>
                      </a: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Формирование законодательных инициатив по формированию экосистемы для развития школьного предпринимательства.</a:t>
                      </a: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Реализация проекта в регионах России.</a:t>
                      </a:r>
                    </a:p>
                    <a:p>
                      <a:endParaRPr lang="ru-RU" sz="1600" kern="1200" dirty="0">
                        <a:solidFill>
                          <a:srgbClr val="2C2738"/>
                        </a:solidFill>
                        <a:latin typeface="Circe" panose="020B0502020203020203" pitchFamily="34" charset="-52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2C2738"/>
                          </a:solidFill>
                          <a:latin typeface="Circe" panose="020B0502020203020203" pitchFamily="34" charset="-52"/>
                          <a:ea typeface="+mn-ea"/>
                          <a:cs typeface="+mn-cs"/>
                        </a:rPr>
                        <a:t>Взаимодействие с органами исполнительной и законодательной власти, с профильными министерствами и ведомствами.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20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DBE0C012-478D-F42A-2CCC-D60D99A0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7C171AEE-79D6-5A27-C345-8EA11AE37508}"/>
              </a:ext>
            </a:extLst>
          </p:cNvPr>
          <p:cNvSpPr txBox="1"/>
          <p:nvPr/>
        </p:nvSpPr>
        <p:spPr>
          <a:xfrm>
            <a:off x="381884" y="134231"/>
            <a:ext cx="939197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ru-RU" sz="3600" b="1" dirty="0">
                <a:solidFill>
                  <a:srgbClr val="DB0D35"/>
                </a:solidFill>
                <a:latin typeface="Circe" panose="020B0604020202020204" charset="0"/>
                <a:cs typeface="Circe" panose="020B0604020202020204" charset="0"/>
                <a:sym typeface="Unbounded Medium"/>
              </a:rPr>
              <a:t>Предварительные договоренности </a:t>
            </a:r>
            <a:endParaRPr sz="3600" b="1" dirty="0">
              <a:solidFill>
                <a:srgbClr val="DB0D35"/>
              </a:solidFill>
              <a:latin typeface="Circe" panose="020B0604020202020204" charset="0"/>
              <a:cs typeface="Circe" panose="020B0604020202020204" charset="0"/>
              <a:sym typeface="Unbounded Medium"/>
            </a:endParaRPr>
          </a:p>
        </p:txBody>
      </p:sp>
      <p:sp>
        <p:nvSpPr>
          <p:cNvPr id="95" name="Google Shape;95;p6">
            <a:extLst>
              <a:ext uri="{FF2B5EF4-FFF2-40B4-BE49-F238E27FC236}">
                <a16:creationId xmlns:a16="http://schemas.microsoft.com/office/drawing/2014/main" id="{B950ABCC-3FFE-C70A-9493-3124129D4E25}"/>
              </a:ext>
            </a:extLst>
          </p:cNvPr>
          <p:cNvSpPr txBox="1"/>
          <p:nvPr/>
        </p:nvSpPr>
        <p:spPr>
          <a:xfrm>
            <a:off x="838950" y="1436151"/>
            <a:ext cx="11111311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066785" indent="-457200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Региональные отделения «ОПОРЫ РОССИИ» (Башкирия, Адыгея, Мордовия, Ульяновск) </a:t>
            </a:r>
          </a:p>
          <a:p>
            <a:pPr marL="1066785" indent="-457200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Масштабирование проекта с </a:t>
            </a:r>
            <a:r>
              <a:rPr lang="ru-RU" sz="2800" dirty="0" err="1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Экспобанком</a:t>
            </a: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, ВТБ (Москва и Нижний Новгород) </a:t>
            </a:r>
          </a:p>
          <a:p>
            <a:pPr marL="1066785" indent="-457200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Предварительные переговоры с региональными отделениями  партии «Новые Люди» </a:t>
            </a:r>
          </a:p>
          <a:p>
            <a:pPr marL="1066785" indent="-457200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Предварительные переговоры с  Издательством «Просвещение» </a:t>
            </a:r>
          </a:p>
          <a:p>
            <a:pPr marL="1066785" indent="-457200"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2C2738"/>
              </a:solidFill>
              <a:latin typeface="Circe" panose="020B0502020203020203" pitchFamily="34" charset="-52"/>
              <a:sym typeface="Arial"/>
            </a:endParaRPr>
          </a:p>
          <a:p>
            <a:pPr marL="1066785" indent="-457200">
              <a:buClr>
                <a:srgbClr val="000000"/>
              </a:buClr>
              <a:buSzPts val="1400"/>
              <a:buAutoNum type="arabicPeriod"/>
            </a:pPr>
            <a:endParaRPr lang="ru-RU"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50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19"/>
          <p:cNvCxnSpPr>
            <a:cxnSpLocks/>
          </p:cNvCxnSpPr>
          <p:nvPr/>
        </p:nvCxnSpPr>
        <p:spPr>
          <a:xfrm flipH="1" flipV="1">
            <a:off x="6553307" y="1056969"/>
            <a:ext cx="20148" cy="5227056"/>
          </a:xfrm>
          <a:prstGeom prst="straightConnector1">
            <a:avLst/>
          </a:prstGeom>
          <a:noFill/>
          <a:ln w="9525" cap="flat" cmpd="sng">
            <a:solidFill>
              <a:srgbClr val="2C27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79;p15">
            <a:extLst>
              <a:ext uri="{FF2B5EF4-FFF2-40B4-BE49-F238E27FC236}">
                <a16:creationId xmlns:a16="http://schemas.microsoft.com/office/drawing/2014/main" id="{C1575B71-4C44-4A3E-AF05-81C4051E3615}"/>
              </a:ext>
            </a:extLst>
          </p:cNvPr>
          <p:cNvSpPr txBox="1"/>
          <p:nvPr/>
        </p:nvSpPr>
        <p:spPr>
          <a:xfrm>
            <a:off x="672380" y="383671"/>
            <a:ext cx="8560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3600" dirty="0">
                <a:solidFill>
                  <a:srgbClr val="DB0D35"/>
                </a:solidFill>
                <a:latin typeface="Circe" panose="020B0604020202020204" charset="0"/>
                <a:cs typeface="Circe" panose="020B0604020202020204" charset="0"/>
                <a:sym typeface="Unbounded"/>
              </a:rPr>
              <a:t>В чем ценность</a:t>
            </a:r>
            <a:endParaRPr sz="3600" dirty="0">
              <a:solidFill>
                <a:srgbClr val="DB0D35"/>
              </a:solidFill>
              <a:latin typeface="Circe" panose="020B0604020202020204" charset="0"/>
              <a:cs typeface="Circe" panose="020B0604020202020204" charset="0"/>
              <a:sym typeface="Unbounded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1296277" y="1635320"/>
            <a:ext cx="2693671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spc="133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Социальное влияние</a:t>
            </a:r>
            <a:endParaRPr sz="1600" spc="133" dirty="0">
              <a:solidFill>
                <a:srgbClr val="2C2738"/>
              </a:solidFill>
              <a:latin typeface="Circe" panose="020B0502020203020203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0331A1-1F5B-42B6-85CD-FD9FFA44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722" y="1567795"/>
            <a:ext cx="928053" cy="989367"/>
          </a:xfrm>
          <a:prstGeom prst="rect">
            <a:avLst/>
          </a:prstGeom>
        </p:spPr>
      </p:pic>
      <p:sp>
        <p:nvSpPr>
          <p:cNvPr id="42" name="Google Shape;151;p18">
            <a:extLst>
              <a:ext uri="{FF2B5EF4-FFF2-40B4-BE49-F238E27FC236}">
                <a16:creationId xmlns:a16="http://schemas.microsoft.com/office/drawing/2014/main" id="{ACFAF912-74BB-4728-BE7B-1CE7747A06F2}"/>
              </a:ext>
            </a:extLst>
          </p:cNvPr>
          <p:cNvSpPr txBox="1"/>
          <p:nvPr/>
        </p:nvSpPr>
        <p:spPr>
          <a:xfrm>
            <a:off x="1323520" y="2041233"/>
            <a:ext cx="499064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Через внедрение детских  образовательных  программ бизнес влияет  на развитие  предпринимательства,  качество жизни,  социальную сферу,  инфраструктуру, образование в городах  присутствия. </a:t>
            </a:r>
          </a:p>
        </p:txBody>
      </p:sp>
      <p:sp>
        <p:nvSpPr>
          <p:cNvPr id="57" name="Google Shape;190;p19">
            <a:extLst>
              <a:ext uri="{FF2B5EF4-FFF2-40B4-BE49-F238E27FC236}">
                <a16:creationId xmlns:a16="http://schemas.microsoft.com/office/drawing/2014/main" id="{6F23B1AC-0206-4C8A-8C56-3827C70ABAB1}"/>
              </a:ext>
            </a:extLst>
          </p:cNvPr>
          <p:cNvSpPr txBox="1"/>
          <p:nvPr/>
        </p:nvSpPr>
        <p:spPr>
          <a:xfrm>
            <a:off x="1263923" y="2884203"/>
            <a:ext cx="418250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spc="133" dirty="0">
                <a:solidFill>
                  <a:srgbClr val="2C2738"/>
                </a:solidFill>
                <a:latin typeface="Circe" panose="020B0502020203020203" pitchFamily="34" charset="-52"/>
                <a:cs typeface="Assistant"/>
                <a:sym typeface="Assistant"/>
              </a:rPr>
              <a:t>Ценности и корпоративная культура</a:t>
            </a:r>
            <a:endParaRPr sz="1600" spc="133" dirty="0">
              <a:solidFill>
                <a:srgbClr val="2C2738"/>
              </a:solidFill>
              <a:latin typeface="Circe" panose="020B0502020203020203" pitchFamily="34" charset="-52"/>
            </a:endParaRPr>
          </a:p>
        </p:txBody>
      </p:sp>
      <p:sp>
        <p:nvSpPr>
          <p:cNvPr id="62" name="Google Shape;190;p19">
            <a:extLst>
              <a:ext uri="{FF2B5EF4-FFF2-40B4-BE49-F238E27FC236}">
                <a16:creationId xmlns:a16="http://schemas.microsoft.com/office/drawing/2014/main" id="{D44C27AD-54BB-40A5-A066-68DE970A0770}"/>
              </a:ext>
            </a:extLst>
          </p:cNvPr>
          <p:cNvSpPr txBox="1"/>
          <p:nvPr/>
        </p:nvSpPr>
        <p:spPr>
          <a:xfrm>
            <a:off x="1323521" y="5053653"/>
            <a:ext cx="4613919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spc="133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Кадровый резерв и копилка идей</a:t>
            </a:r>
            <a:endParaRPr sz="1600" spc="133" dirty="0">
              <a:solidFill>
                <a:srgbClr val="2C2738"/>
              </a:solidFill>
              <a:latin typeface="Circe" panose="020B0502020203020203" pitchFamily="34" charset="-52"/>
            </a:endParaRPr>
          </a:p>
        </p:txBody>
      </p:sp>
      <p:sp>
        <p:nvSpPr>
          <p:cNvPr id="21" name="Google Shape;151;p18">
            <a:extLst>
              <a:ext uri="{FF2B5EF4-FFF2-40B4-BE49-F238E27FC236}">
                <a16:creationId xmlns:a16="http://schemas.microsoft.com/office/drawing/2014/main" id="{B09F2F59-C90B-4502-81AF-D47CAF7D999D}"/>
              </a:ext>
            </a:extLst>
          </p:cNvPr>
          <p:cNvSpPr txBox="1"/>
          <p:nvPr/>
        </p:nvSpPr>
        <p:spPr>
          <a:xfrm>
            <a:off x="1323521" y="3571740"/>
            <a:ext cx="515302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Внедрение подобных программ  запускает формирование  внутреннего сообщества  родителей – сотрудников  компании. В контексте общих  ценностей они сближаются друг  с другом, начинают дружить  семьями. </a:t>
            </a:r>
          </a:p>
        </p:txBody>
      </p:sp>
      <p:sp>
        <p:nvSpPr>
          <p:cNvPr id="22" name="Google Shape;151;p18">
            <a:extLst>
              <a:ext uri="{FF2B5EF4-FFF2-40B4-BE49-F238E27FC236}">
                <a16:creationId xmlns:a16="http://schemas.microsoft.com/office/drawing/2014/main" id="{20B18D05-01E0-4370-BE54-FB2287845372}"/>
              </a:ext>
            </a:extLst>
          </p:cNvPr>
          <p:cNvSpPr txBox="1"/>
          <p:nvPr/>
        </p:nvSpPr>
        <p:spPr>
          <a:xfrm>
            <a:off x="1296277" y="5482049"/>
            <a:ext cx="476632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Компании партнеры получают разработанные идеи. Могут наглядно оценить потенциал молодого поколения и отбирать на стажировки и вакансии</a:t>
            </a:r>
            <a:r>
              <a:rPr lang="ru-RU" sz="1467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0F8F41-832E-980A-2A99-E7E9FD4C57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5552" y="3267017"/>
            <a:ext cx="759225" cy="8069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CDC3BD-0337-E281-2902-6F2FA3081A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3834" y="5201385"/>
            <a:ext cx="757092" cy="754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43D95B-6C42-CB42-AB78-F9581E59E525}"/>
              </a:ext>
            </a:extLst>
          </p:cNvPr>
          <p:cNvSpPr txBox="1"/>
          <p:nvPr/>
        </p:nvSpPr>
        <p:spPr>
          <a:xfrm>
            <a:off x="1268819" y="1128343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dirty="0">
                <a:solidFill>
                  <a:srgbClr val="DB0D35"/>
                </a:solidFill>
                <a:latin typeface="Unbounded Medium" pitchFamily="2" charset="-52"/>
                <a:ea typeface="Unbounded"/>
                <a:cs typeface="Unbounded"/>
                <a:sym typeface="Unbounded"/>
              </a:rPr>
              <a:t>для бизнеса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2CBA3-4013-7FB8-1C76-738BB1A19118}"/>
              </a:ext>
            </a:extLst>
          </p:cNvPr>
          <p:cNvSpPr txBox="1"/>
          <p:nvPr/>
        </p:nvSpPr>
        <p:spPr>
          <a:xfrm>
            <a:off x="7538591" y="1056969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dirty="0">
                <a:solidFill>
                  <a:srgbClr val="DB0D35"/>
                </a:solidFill>
                <a:latin typeface="Unbounded Medium" pitchFamily="2" charset="-52"/>
                <a:ea typeface="Unbounded"/>
                <a:cs typeface="Unbounded"/>
                <a:sym typeface="Unbounded"/>
              </a:rPr>
              <a:t>для участников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FD5A54-3913-7BEB-4074-96960A3394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40462" y="5066087"/>
            <a:ext cx="757092" cy="7570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90ACC0-88E5-BF90-9124-CE6161B9E2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77177" y="3475134"/>
            <a:ext cx="752825" cy="7570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9CC746-4198-C7CE-CEE9-3E4FB21ABC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56243" y="1718202"/>
            <a:ext cx="610163" cy="1004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BD9E15-7ADF-1E1A-ACAB-F881356DA55B}"/>
              </a:ext>
            </a:extLst>
          </p:cNvPr>
          <p:cNvSpPr txBox="1"/>
          <p:nvPr/>
        </p:nvSpPr>
        <p:spPr>
          <a:xfrm>
            <a:off x="7933724" y="1853386"/>
            <a:ext cx="40886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Участники получают навыки работы с проектами, учатся работать в команде, развивают креативность и публичные выступления. </a:t>
            </a:r>
          </a:p>
        </p:txBody>
      </p:sp>
      <p:sp>
        <p:nvSpPr>
          <p:cNvPr id="14" name="Google Shape;190;p19">
            <a:extLst>
              <a:ext uri="{FF2B5EF4-FFF2-40B4-BE49-F238E27FC236}">
                <a16:creationId xmlns:a16="http://schemas.microsoft.com/office/drawing/2014/main" id="{AC9F92B3-1073-FD1A-06A1-8E589DF25E25}"/>
              </a:ext>
            </a:extLst>
          </p:cNvPr>
          <p:cNvSpPr txBox="1"/>
          <p:nvPr/>
        </p:nvSpPr>
        <p:spPr>
          <a:xfrm>
            <a:off x="8046960" y="1547816"/>
            <a:ext cx="405502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spc="133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Развитие навыков через практику</a:t>
            </a:r>
            <a:endParaRPr sz="1600" spc="133" dirty="0">
              <a:solidFill>
                <a:srgbClr val="2C2738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F4FD5F-379A-484D-C276-53517DA22954}"/>
              </a:ext>
            </a:extLst>
          </p:cNvPr>
          <p:cNvSpPr txBox="1"/>
          <p:nvPr/>
        </p:nvSpPr>
        <p:spPr>
          <a:xfrm>
            <a:off x="7915375" y="3327401"/>
            <a:ext cx="4125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Участники знакомятся с ключевыми отраслями страны, погружаются в специфику деятельности, понимают ценности компании. </a:t>
            </a:r>
          </a:p>
        </p:txBody>
      </p:sp>
      <p:sp>
        <p:nvSpPr>
          <p:cNvPr id="17" name="Google Shape;190;p19">
            <a:extLst>
              <a:ext uri="{FF2B5EF4-FFF2-40B4-BE49-F238E27FC236}">
                <a16:creationId xmlns:a16="http://schemas.microsoft.com/office/drawing/2014/main" id="{3D0CA4E8-640E-B05B-45A5-B2FCD379F3B1}"/>
              </a:ext>
            </a:extLst>
          </p:cNvPr>
          <p:cNvSpPr txBox="1"/>
          <p:nvPr/>
        </p:nvSpPr>
        <p:spPr>
          <a:xfrm>
            <a:off x="8046960" y="3043446"/>
            <a:ext cx="405502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spc="133" dirty="0">
                <a:solidFill>
                  <a:srgbClr val="2C2738"/>
                </a:solidFill>
                <a:latin typeface="Circe" panose="020B0502020203020203" pitchFamily="34" charset="-52"/>
                <a:cs typeface="Assistant"/>
                <a:sym typeface="Assistant"/>
              </a:rPr>
              <a:t>Профориентация</a:t>
            </a:r>
            <a:endParaRPr sz="1600" spc="133" dirty="0">
              <a:solidFill>
                <a:srgbClr val="2C2738"/>
              </a:solidFill>
              <a:latin typeface="Circe" panose="020B0502020203020203" pitchFamily="34" charset="-52"/>
            </a:endParaRPr>
          </a:p>
        </p:txBody>
      </p:sp>
      <p:sp>
        <p:nvSpPr>
          <p:cNvPr id="18" name="Google Shape;190;p19">
            <a:extLst>
              <a:ext uri="{FF2B5EF4-FFF2-40B4-BE49-F238E27FC236}">
                <a16:creationId xmlns:a16="http://schemas.microsoft.com/office/drawing/2014/main" id="{EDCEDF55-C911-260D-44BD-2B8C69903EA4}"/>
              </a:ext>
            </a:extLst>
          </p:cNvPr>
          <p:cNvSpPr txBox="1"/>
          <p:nvPr/>
        </p:nvSpPr>
        <p:spPr>
          <a:xfrm>
            <a:off x="8046960" y="4673710"/>
            <a:ext cx="405502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spc="133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Портфолио</a:t>
            </a:r>
            <a:endParaRPr sz="1600" spc="133" dirty="0">
              <a:solidFill>
                <a:srgbClr val="2C2738"/>
              </a:solidFill>
              <a:latin typeface="Circe" panose="020B0502020203020203" pitchFamily="34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0F12E-058F-467C-FF1F-EC30AE500D37}"/>
              </a:ext>
            </a:extLst>
          </p:cNvPr>
          <p:cNvSpPr txBox="1"/>
          <p:nvPr/>
        </p:nvSpPr>
        <p:spPr>
          <a:xfrm>
            <a:off x="7933723" y="4969175"/>
            <a:ext cx="43888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Участники получают сертификат о прохождении интенсива, кейс в портфолио. Возможность стажировок и трудоустройства. </a:t>
            </a:r>
          </a:p>
        </p:txBody>
      </p:sp>
    </p:spTree>
    <p:extLst>
      <p:ext uri="{BB962C8B-B14F-4D97-AF65-F5344CB8AC3E}">
        <p14:creationId xmlns:p14="http://schemas.microsoft.com/office/powerpoint/2010/main" val="635094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79;p15">
            <a:extLst>
              <a:ext uri="{FF2B5EF4-FFF2-40B4-BE49-F238E27FC236}">
                <a16:creationId xmlns:a16="http://schemas.microsoft.com/office/drawing/2014/main" id="{D0ED9AB6-DE24-4EB1-94CE-9FF3560DAE2C}"/>
              </a:ext>
            </a:extLst>
          </p:cNvPr>
          <p:cNvSpPr txBox="1"/>
          <p:nvPr/>
        </p:nvSpPr>
        <p:spPr>
          <a:xfrm>
            <a:off x="725201" y="659777"/>
            <a:ext cx="4926740" cy="57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3600" dirty="0">
                <a:solidFill>
                  <a:srgbClr val="DB0D35"/>
                </a:solidFill>
                <a:latin typeface="Unbounded Medium" pitchFamily="2" charset="-52"/>
                <a:sym typeface="Unbounded"/>
              </a:rPr>
              <a:t>ЭКОСИСТЕМА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DF9E93D-0E51-41E0-A6DE-39B4A111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7108" t="60411"/>
          <a:stretch/>
        </p:blipFill>
        <p:spPr>
          <a:xfrm flipV="1">
            <a:off x="-1344326" y="4982022"/>
            <a:ext cx="3566235" cy="19468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862C4-D444-187B-C18F-A9BDCEBA81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277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6926" y="2226205"/>
            <a:ext cx="2201715" cy="2201715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618433E-D7E6-2ACC-4E5E-A80C599149BC}"/>
              </a:ext>
            </a:extLst>
          </p:cNvPr>
          <p:cNvSpPr/>
          <p:nvPr/>
        </p:nvSpPr>
        <p:spPr>
          <a:xfrm>
            <a:off x="3455676" y="4749319"/>
            <a:ext cx="989295" cy="894716"/>
          </a:xfrm>
          <a:prstGeom prst="ellipse">
            <a:avLst/>
          </a:prstGeom>
          <a:noFill/>
          <a:ln>
            <a:solidFill>
              <a:srgbClr val="0043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29D5123-02F8-52AE-99C8-9D6B823A2605}"/>
              </a:ext>
            </a:extLst>
          </p:cNvPr>
          <p:cNvSpPr/>
          <p:nvPr/>
        </p:nvSpPr>
        <p:spPr>
          <a:xfrm>
            <a:off x="3455676" y="2989967"/>
            <a:ext cx="989295" cy="894716"/>
          </a:xfrm>
          <a:prstGeom prst="ellipse">
            <a:avLst/>
          </a:prstGeom>
          <a:noFill/>
          <a:ln>
            <a:solidFill>
              <a:srgbClr val="0043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7774CE1-020E-4D95-A263-85567E42730E}"/>
              </a:ext>
            </a:extLst>
          </p:cNvPr>
          <p:cNvSpPr/>
          <p:nvPr/>
        </p:nvSpPr>
        <p:spPr>
          <a:xfrm>
            <a:off x="3455676" y="1250083"/>
            <a:ext cx="989295" cy="894716"/>
          </a:xfrm>
          <a:prstGeom prst="ellipse">
            <a:avLst/>
          </a:prstGeom>
          <a:noFill/>
          <a:ln>
            <a:solidFill>
              <a:srgbClr val="0043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C1E05-DA84-A1F2-7B7C-E70161FE57F5}"/>
              </a:ext>
            </a:extLst>
          </p:cNvPr>
          <p:cNvSpPr txBox="1"/>
          <p:nvPr/>
        </p:nvSpPr>
        <p:spPr>
          <a:xfrm>
            <a:off x="4643508" y="4749319"/>
            <a:ext cx="57132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Circe" panose="020B0502020203020203" pitchFamily="34" charset="-52"/>
            </a:endParaRPr>
          </a:p>
          <a:p>
            <a:r>
              <a:rPr lang="ru-RU" sz="2000" dirty="0">
                <a:latin typeface="Circe" panose="020B0502020203020203" pitchFamily="34" charset="-52"/>
              </a:rPr>
              <a:t>Участники интенсивов получают доступ в сообщество, где проводятся короткие мастер-классы от компаний, есть возможность принять участие в других проекта и инициативах.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92B73-24FC-F4A6-CA1D-86F7A346B724}"/>
              </a:ext>
            </a:extLst>
          </p:cNvPr>
          <p:cNvSpPr txBox="1"/>
          <p:nvPr/>
        </p:nvSpPr>
        <p:spPr>
          <a:xfrm>
            <a:off x="4643508" y="3126163"/>
            <a:ext cx="559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3BA"/>
                </a:solidFill>
                <a:latin typeface="Circe" panose="020B0502020203020203" pitchFamily="34" charset="-52"/>
              </a:rPr>
              <a:t>Сообщество наставников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846DC-A153-1161-4234-5A509E22A8A5}"/>
              </a:ext>
            </a:extLst>
          </p:cNvPr>
          <p:cNvSpPr txBox="1"/>
          <p:nvPr/>
        </p:nvSpPr>
        <p:spPr>
          <a:xfrm>
            <a:off x="4643508" y="1227614"/>
            <a:ext cx="344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3BA"/>
                </a:solidFill>
                <a:latin typeface="Circe" panose="020B0502020203020203" pitchFamily="34" charset="-52"/>
              </a:rPr>
              <a:t>Кадровый резерв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345867-874F-073B-AC36-E37AA934ABDE}"/>
              </a:ext>
            </a:extLst>
          </p:cNvPr>
          <p:cNvSpPr txBox="1"/>
          <p:nvPr/>
        </p:nvSpPr>
        <p:spPr>
          <a:xfrm>
            <a:off x="4643508" y="3457152"/>
            <a:ext cx="61527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" panose="020B0502020203020203" pitchFamily="34" charset="-52"/>
              </a:rPr>
              <a:t>Студенты участники интенсивов могут стать в дальнейшем наставниками для проектов школьников, помогать учащимся с реализацией.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6C6042-11BE-ACAC-F62B-375837B5C1CA}"/>
              </a:ext>
            </a:extLst>
          </p:cNvPr>
          <p:cNvSpPr txBox="1"/>
          <p:nvPr/>
        </p:nvSpPr>
        <p:spPr>
          <a:xfrm>
            <a:off x="4643508" y="1697440"/>
            <a:ext cx="7548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irce" panose="020B0502020203020203" pitchFamily="34" charset="-52"/>
              </a:rPr>
              <a:t>Финалисты интенсивов имеют доступ в систему кадровый резерв, где получают возможность проходить стажировки от компаний и получать карьерные предложения.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E1899-3E1F-5108-42C9-9B27E3C5052B}"/>
              </a:ext>
            </a:extLst>
          </p:cNvPr>
          <p:cNvSpPr txBox="1"/>
          <p:nvPr/>
        </p:nvSpPr>
        <p:spPr>
          <a:xfrm>
            <a:off x="4643508" y="4749701"/>
            <a:ext cx="676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3BA"/>
                </a:solidFill>
                <a:latin typeface="Circe" panose="020B0502020203020203" pitchFamily="34" charset="-52"/>
              </a:rPr>
              <a:t>Сообщество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07719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444F8-ABAC-66E4-0B4C-C63CE42E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27"/>
            <a:ext cx="10515600" cy="3633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Кнарик </a:t>
            </a:r>
            <a:r>
              <a:rPr lang="ru-RU" sz="2800" b="1" dirty="0" err="1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Карапетовна</a:t>
            </a:r>
            <a:r>
              <a:rPr lang="ru-RU" sz="2800" b="1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 Арабян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671878-9924-C928-3636-B86036F22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888590"/>
            <a:ext cx="2890685" cy="2831690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9775F52-BF14-F495-C78E-130E2D351E43}"/>
              </a:ext>
            </a:extLst>
          </p:cNvPr>
          <p:cNvSpPr txBox="1">
            <a:spLocks/>
          </p:cNvSpPr>
          <p:nvPr/>
        </p:nvSpPr>
        <p:spPr>
          <a:xfrm>
            <a:off x="2959511" y="884158"/>
            <a:ext cx="9013722" cy="578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u="sng" dirty="0">
                <a:solidFill>
                  <a:srgbClr val="2C2738"/>
                </a:solidFill>
                <a:latin typeface="Circe" panose="020B0502020203020203" pitchFamily="34" charset="-52"/>
              </a:rPr>
              <a:t>О себе: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Доктор экономических наук, профессор Президентской Академии (РАНХиГС), член Правления «ОПОРЫ РОССИИ», член Комиссии «ОПОРА РОССИИ» по аудиту, бухучету и налогово-финансовому консультированию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Аудитор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u="sng" dirty="0">
                <a:solidFill>
                  <a:srgbClr val="2C2738"/>
                </a:solidFill>
                <a:latin typeface="Circe" panose="020B0502020203020203" pitchFamily="34" charset="-52"/>
              </a:rPr>
              <a:t>Экспертиза и общественная деятельность: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Член Совета Центрального территориального отделения Саморегулируемой организации аудиторов «Ассоциация «Содружество», член редколлегии журнала «Аудитор», член попечительского совета ГКУ Центра содействия семейному воспитанию  «Юнона». Автор 8 монографий, 6 учебников, более 130 публикаций в области учета, аудита, финансов.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u="sng" dirty="0">
                <a:solidFill>
                  <a:srgbClr val="2C2738"/>
                </a:solidFill>
                <a:latin typeface="Circe" panose="020B0502020203020203" pitchFamily="34" charset="-52"/>
              </a:rPr>
              <a:t>Награды</a:t>
            </a:r>
            <a:r>
              <a:rPr lang="ru-RU" sz="1600" u="sng" dirty="0">
                <a:solidFill>
                  <a:srgbClr val="2C2738"/>
                </a:solidFill>
                <a:latin typeface="Circe" panose="020B0502020203020203" pitchFamily="34" charset="-52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Лауреат всероссийского конкурса «Лучший аудитор России».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Награждена почетной грамотой «За личный вклад и большие заслуги в развитии аудиторской профессии, за высокую оценку совместного труда в НП «ИПАР».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Благодарственное письмо от аудиторов Крыма, 2014 год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2C2738"/>
                </a:solidFill>
                <a:latin typeface="Circe" panose="020B0502020203020203" pitchFamily="34" charset="-52"/>
              </a:rPr>
              <a:t>Почетные грамоты</a:t>
            </a: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: Лучший преподаватель по версии студентов по итогам 2020, 2021, 2022,2023 гг. и др.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u="sng" dirty="0">
                <a:solidFill>
                  <a:srgbClr val="2C2738"/>
                </a:solidFill>
                <a:latin typeface="Circe" panose="020B0502020203020203" pitchFamily="34" charset="-52"/>
              </a:rPr>
              <a:t>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2C2738"/>
                </a:solidFill>
                <a:latin typeface="Circe" panose="020B0502020203020203" pitchFamily="34" charset="-52"/>
              </a:rPr>
              <a:t>E-mail</a:t>
            </a: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: </a:t>
            </a:r>
            <a:r>
              <a:rPr lang="en-US" sz="1600" dirty="0">
                <a:solidFill>
                  <a:srgbClr val="2C2738"/>
                </a:solidFill>
                <a:latin typeface="Circe" panose="020B0502020203020203" pitchFamily="34" charset="-52"/>
              </a:rPr>
              <a:t>akn@bk.ru</a:t>
            </a: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    </a:t>
            </a:r>
            <a:r>
              <a:rPr lang="en-US" sz="1600" dirty="0">
                <a:solidFill>
                  <a:srgbClr val="2C2738"/>
                </a:solidFill>
                <a:latin typeface="Circe" panose="020B0502020203020203" pitchFamily="34" charset="-52"/>
              </a:rPr>
              <a:t>8(903)144-14-92</a:t>
            </a:r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</a:rPr>
              <a:t>         </a:t>
            </a:r>
            <a:r>
              <a:rPr lang="en-US" sz="1600" dirty="0">
                <a:solidFill>
                  <a:srgbClr val="2C2738"/>
                </a:solidFill>
                <a:latin typeface="Circe" panose="020B0502020203020203" pitchFamily="34" charset="-52"/>
              </a:rPr>
              <a:t>https://businesssozidanie.ru/</a:t>
            </a:r>
            <a:endParaRPr lang="ru-RU" sz="1600" dirty="0">
              <a:solidFill>
                <a:srgbClr val="2C2738"/>
              </a:solidFill>
              <a:latin typeface="Circe" panose="020B0502020203020203" pitchFamily="34" charset="-52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066D948-4135-8CC8-CF9C-180EEC22CE4C}"/>
              </a:ext>
            </a:extLst>
          </p:cNvPr>
          <p:cNvSpPr txBox="1">
            <a:spLocks/>
          </p:cNvSpPr>
          <p:nvPr/>
        </p:nvSpPr>
        <p:spPr>
          <a:xfrm>
            <a:off x="1129443" y="536192"/>
            <a:ext cx="10515600" cy="36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Основатель и руководитель платформы «БИЗНЕС СОЗИДАНИЕ» </a:t>
            </a:r>
          </a:p>
        </p:txBody>
      </p:sp>
    </p:spTree>
    <p:extLst>
      <p:ext uri="{BB962C8B-B14F-4D97-AF65-F5344CB8AC3E}">
        <p14:creationId xmlns:p14="http://schemas.microsoft.com/office/powerpoint/2010/main" val="34419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e9d9a971b_1_0"/>
          <p:cNvSpPr txBox="1">
            <a:spLocks noGrp="1"/>
          </p:cNvSpPr>
          <p:nvPr>
            <p:ph type="title"/>
          </p:nvPr>
        </p:nvSpPr>
        <p:spPr>
          <a:xfrm>
            <a:off x="104502" y="1027906"/>
            <a:ext cx="254443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1800" dirty="0">
                <a:latin typeface="Unbounded Medium" pitchFamily="2" charset="-52"/>
                <a:sym typeface="Arial"/>
              </a:rPr>
              <a:t>Актуальность </a:t>
            </a:r>
            <a:br>
              <a:rPr lang="ru-RU" sz="1800" dirty="0">
                <a:latin typeface="Unbounded Medium" pitchFamily="2" charset="-52"/>
                <a:sym typeface="Arial"/>
              </a:rPr>
            </a:br>
            <a:r>
              <a:rPr lang="ru-RU" sz="1800" dirty="0">
                <a:latin typeface="Unbounded Medium" pitchFamily="2" charset="-52"/>
                <a:sym typeface="Arial"/>
              </a:rPr>
              <a:t>и значимость проблемы </a:t>
            </a:r>
            <a:endParaRPr sz="1800" dirty="0">
              <a:latin typeface="Unbounded Medium" pitchFamily="2" charset="-52"/>
            </a:endParaRPr>
          </a:p>
        </p:txBody>
      </p:sp>
      <p:sp>
        <p:nvSpPr>
          <p:cNvPr id="101" name="Google Shape;101;gfe9d9a971b_1_0"/>
          <p:cNvSpPr/>
          <p:nvPr/>
        </p:nvSpPr>
        <p:spPr>
          <a:xfrm>
            <a:off x="2325189" y="-29391"/>
            <a:ext cx="5231700" cy="6916800"/>
          </a:xfrm>
          <a:prstGeom prst="rect">
            <a:avLst/>
          </a:prstGeom>
          <a:solidFill>
            <a:srgbClr val="265C8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fe9d9a971b_1_0"/>
          <p:cNvSpPr/>
          <p:nvPr/>
        </p:nvSpPr>
        <p:spPr>
          <a:xfrm>
            <a:off x="7548777" y="17103"/>
            <a:ext cx="4635000" cy="6916800"/>
          </a:xfrm>
          <a:prstGeom prst="rect">
            <a:avLst/>
          </a:prstGeom>
          <a:solidFill>
            <a:srgbClr val="B32A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                 </a:t>
            </a: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fe9d9a971b_1_0"/>
          <p:cNvSpPr txBox="1"/>
          <p:nvPr/>
        </p:nvSpPr>
        <p:spPr>
          <a:xfrm>
            <a:off x="2537566" y="233435"/>
            <a:ext cx="4684200" cy="604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dirty="0">
                <a:solidFill>
                  <a:schemeClr val="bg1"/>
                </a:solidFill>
                <a:latin typeface="Unbounded Medium" pitchFamily="2" charset="-52"/>
                <a:ea typeface="+mj-ea"/>
                <a:cs typeface="+mj-cs"/>
                <a:sym typeface="Arial"/>
              </a:rPr>
              <a:t>Российская Федерация</a:t>
            </a:r>
            <a:endParaRPr dirty="0">
              <a:solidFill>
                <a:schemeClr val="bg1"/>
              </a:solidFill>
              <a:latin typeface="Unbounded Medium" pitchFamily="2" charset="-52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dirty="0">
                <a:solidFill>
                  <a:schemeClr val="bg1"/>
                </a:solidFill>
                <a:latin typeface="Unbounded Medium" pitchFamily="2" charset="-52"/>
                <a:ea typeface="+mj-ea"/>
                <a:cs typeface="+mj-cs"/>
                <a:sym typeface="Arial"/>
              </a:rPr>
              <a:t>Стратегия  развития предпринимательства до 2030 года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Вклад МСП в ВВП, %</a:t>
            </a:r>
            <a:endParaRPr sz="18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fe9d9a971b_1_0"/>
          <p:cNvSpPr/>
          <p:nvPr/>
        </p:nvSpPr>
        <p:spPr>
          <a:xfrm>
            <a:off x="3448594" y="4272545"/>
            <a:ext cx="177900" cy="65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fe9d9a971b_1_0"/>
          <p:cNvSpPr/>
          <p:nvPr/>
        </p:nvSpPr>
        <p:spPr>
          <a:xfrm>
            <a:off x="3838415" y="4114258"/>
            <a:ext cx="210600" cy="812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fe9d9a971b_1_0"/>
          <p:cNvSpPr/>
          <p:nvPr/>
        </p:nvSpPr>
        <p:spPr>
          <a:xfrm>
            <a:off x="4260654" y="3933692"/>
            <a:ext cx="210600" cy="99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fe9d9a971b_1_0"/>
          <p:cNvSpPr/>
          <p:nvPr/>
        </p:nvSpPr>
        <p:spPr>
          <a:xfrm>
            <a:off x="4682893" y="3573827"/>
            <a:ext cx="210600" cy="135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fe9d9a971b_1_0"/>
          <p:cNvSpPr/>
          <p:nvPr/>
        </p:nvSpPr>
        <p:spPr>
          <a:xfrm>
            <a:off x="5105132" y="3358290"/>
            <a:ext cx="210600" cy="156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fe9d9a971b_1_0"/>
          <p:cNvSpPr/>
          <p:nvPr/>
        </p:nvSpPr>
        <p:spPr>
          <a:xfrm>
            <a:off x="5527371" y="3214598"/>
            <a:ext cx="210600" cy="171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fe9d9a971b_1_0"/>
          <p:cNvSpPr txBox="1"/>
          <p:nvPr/>
        </p:nvSpPr>
        <p:spPr>
          <a:xfrm>
            <a:off x="3108960" y="3849354"/>
            <a:ext cx="72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21,9</a:t>
            </a:r>
            <a:endParaRPr/>
          </a:p>
        </p:txBody>
      </p:sp>
      <p:sp>
        <p:nvSpPr>
          <p:cNvPr id="111" name="Google Shape;111;gfe9d9a971b_1_0"/>
          <p:cNvSpPr txBox="1"/>
          <p:nvPr/>
        </p:nvSpPr>
        <p:spPr>
          <a:xfrm>
            <a:off x="5397104" y="2840381"/>
            <a:ext cx="72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112" name="Google Shape;112;gfe9d9a971b_1_0"/>
          <p:cNvSpPr txBox="1"/>
          <p:nvPr/>
        </p:nvSpPr>
        <p:spPr>
          <a:xfrm>
            <a:off x="2648936" y="4926469"/>
            <a:ext cx="72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13" name="Google Shape;113;gfe9d9a971b_1_0"/>
          <p:cNvSpPr txBox="1"/>
          <p:nvPr/>
        </p:nvSpPr>
        <p:spPr>
          <a:xfrm>
            <a:off x="5830360" y="4935476"/>
            <a:ext cx="72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2030</a:t>
            </a:r>
            <a:endParaRPr dirty="0"/>
          </a:p>
        </p:txBody>
      </p:sp>
      <p:sp>
        <p:nvSpPr>
          <p:cNvPr id="114" name="Google Shape;114;gfe9d9a971b_1_0"/>
          <p:cNvSpPr/>
          <p:nvPr/>
        </p:nvSpPr>
        <p:spPr>
          <a:xfrm rot="5400000">
            <a:off x="9985632" y="416275"/>
            <a:ext cx="210600" cy="2338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fe9d9a971b_1_0"/>
          <p:cNvSpPr/>
          <p:nvPr/>
        </p:nvSpPr>
        <p:spPr>
          <a:xfrm rot="5400000">
            <a:off x="9858258" y="961638"/>
            <a:ext cx="210600" cy="208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fe9d9a971b_1_0"/>
          <p:cNvSpPr/>
          <p:nvPr/>
        </p:nvSpPr>
        <p:spPr>
          <a:xfrm rot="5400000">
            <a:off x="9462691" y="1817865"/>
            <a:ext cx="210600" cy="1241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fe9d9a971b_1_0"/>
          <p:cNvSpPr txBox="1"/>
          <p:nvPr/>
        </p:nvSpPr>
        <p:spPr>
          <a:xfrm>
            <a:off x="7605953" y="1350079"/>
            <a:ext cx="116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Китай</a:t>
            </a:r>
            <a:endParaRPr/>
          </a:p>
        </p:txBody>
      </p:sp>
      <p:sp>
        <p:nvSpPr>
          <p:cNvPr id="120" name="Google Shape;120;gfe9d9a971b_1_0"/>
          <p:cNvSpPr txBox="1"/>
          <p:nvPr/>
        </p:nvSpPr>
        <p:spPr>
          <a:xfrm>
            <a:off x="7605953" y="1790502"/>
            <a:ext cx="116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ЕС</a:t>
            </a:r>
            <a:endParaRPr/>
          </a:p>
        </p:txBody>
      </p:sp>
      <p:sp>
        <p:nvSpPr>
          <p:cNvPr id="123" name="Google Shape;123;gfe9d9a971b_1_0"/>
          <p:cNvSpPr txBox="1"/>
          <p:nvPr/>
        </p:nvSpPr>
        <p:spPr>
          <a:xfrm>
            <a:off x="7586935" y="2297621"/>
            <a:ext cx="116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Индия</a:t>
            </a:r>
            <a:endParaRPr dirty="0"/>
          </a:p>
        </p:txBody>
      </p:sp>
      <p:sp>
        <p:nvSpPr>
          <p:cNvPr id="124" name="Google Shape;124;gfe9d9a971b_1_0"/>
          <p:cNvSpPr txBox="1"/>
          <p:nvPr/>
        </p:nvSpPr>
        <p:spPr>
          <a:xfrm>
            <a:off x="11281163" y="1400790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125" name="Google Shape;125;gfe9d9a971b_1_0"/>
          <p:cNvSpPr txBox="1"/>
          <p:nvPr/>
        </p:nvSpPr>
        <p:spPr>
          <a:xfrm>
            <a:off x="11037718" y="1836589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endParaRPr/>
          </a:p>
        </p:txBody>
      </p:sp>
      <p:sp>
        <p:nvSpPr>
          <p:cNvPr id="128" name="Google Shape;128;gfe9d9a971b_1_0"/>
          <p:cNvSpPr txBox="1"/>
          <p:nvPr/>
        </p:nvSpPr>
        <p:spPr>
          <a:xfrm>
            <a:off x="10193977" y="2251037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dirty="0"/>
          </a:p>
        </p:txBody>
      </p:sp>
      <p:sp>
        <p:nvSpPr>
          <p:cNvPr id="129" name="Google Shape;129;gfe9d9a971b_1_0"/>
          <p:cNvSpPr txBox="1"/>
          <p:nvPr/>
        </p:nvSpPr>
        <p:spPr>
          <a:xfrm>
            <a:off x="7715290" y="443910"/>
            <a:ext cx="6105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Unbounded Medium" pitchFamily="2" charset="-52"/>
                <a:ea typeface="+mj-ea"/>
                <a:cs typeface="+mj-cs"/>
                <a:sym typeface="Arial"/>
              </a:rPr>
              <a:t>Международная практика</a:t>
            </a:r>
            <a:endParaRPr dirty="0">
              <a:solidFill>
                <a:schemeClr val="bg1"/>
              </a:solidFill>
              <a:latin typeface="Unbounded Medium" pitchFamily="2" charset="-52"/>
              <a:ea typeface="+mj-ea"/>
              <a:cs typeface="+mj-c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Вклад МСП в ВВП, %</a:t>
            </a:r>
            <a:r>
              <a:rPr lang="ru-RU" sz="1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30" name="Google Shape;130;gfe9d9a971b_1_0"/>
          <p:cNvSpPr txBox="1"/>
          <p:nvPr/>
        </p:nvSpPr>
        <p:spPr>
          <a:xfrm>
            <a:off x="7576729" y="3048692"/>
            <a:ext cx="4580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sym typeface="Arial"/>
              </a:rPr>
              <a:t>Согласно исследованию глобального мониторинга предпринимательства, одним из ключевых факторов,  влияющим на условия развития предпринимательства в стране, является наличие предпринимательского образования в начальной и средней школе. </a:t>
            </a:r>
            <a:endParaRPr sz="1600" dirty="0">
              <a:solidFill>
                <a:schemeClr val="bg1"/>
              </a:solidFill>
              <a:latin typeface="Circe" panose="020B0502020203020203" pitchFamily="34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1"/>
              </a:solidFill>
              <a:latin typeface="Circe" panose="020B0502020203020203" pitchFamily="34" charset="-52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sym typeface="Arial"/>
              </a:rPr>
              <a:t>Международные исследования показывают, что предпринимательское образование в школе влияет на количество компаний, созданных людьми до 30 лет. </a:t>
            </a:r>
            <a:endParaRPr sz="1600" dirty="0">
              <a:solidFill>
                <a:schemeClr val="bg1"/>
              </a:solidFill>
              <a:latin typeface="Circe" panose="020B0502020203020203" pitchFamily="3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4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B7CC23-BF3C-B4BE-441F-2D438E072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189" y="0"/>
            <a:ext cx="535381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104" y="867362"/>
            <a:ext cx="11598895" cy="59906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rgbClr val="2C2738"/>
                </a:solidFill>
                <a:latin typeface="Circe" panose="020B0502020203020203" pitchFamily="34" charset="-52"/>
              </a:rPr>
              <a:t>Федеральный  Закон  от 30 декабря 2020 года № 489 –ФЗ «О молодежной политике в Российской Федерации».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rgbClr val="2C2738"/>
                </a:solidFill>
                <a:latin typeface="Circe" panose="020B0502020203020203" pitchFamily="34" charset="-52"/>
              </a:rPr>
              <a:t>Национальный проект «Молодежь и дети».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rgbClr val="2C2738"/>
                </a:solidFill>
                <a:latin typeface="Circe" panose="020B0502020203020203" pitchFamily="34" charset="-52"/>
              </a:rPr>
              <a:t>«</a:t>
            </a:r>
            <a:r>
              <a:rPr lang="ru-RU" sz="1800" i="1" dirty="0">
                <a:solidFill>
                  <a:srgbClr val="2C2738"/>
                </a:solidFill>
                <a:latin typeface="Circe" panose="020B0502020203020203" pitchFamily="34" charset="-52"/>
              </a:rPr>
              <a:t>Целевая аудитория начинается уже с трех лет и до 35 — это десятки миллионов наших соотечественников, которые должны найти для себя что-то полезное: больше возможностей для профессиональной самореализации, необходимое патриотическое воспитание, новая инфраструктура в регионах — и в городах, и в небольших поселках и многое другое», – отметил Дмитрий Артюхов.</a:t>
            </a:r>
            <a:br>
              <a:rPr lang="ru-RU" sz="1800" i="1" dirty="0">
                <a:solidFill>
                  <a:srgbClr val="2C2738"/>
                </a:solidFill>
                <a:latin typeface="Circe" panose="020B0502020203020203" pitchFamily="34" charset="-52"/>
              </a:rPr>
            </a:br>
            <a:r>
              <a:rPr lang="ru-RU" sz="1800" dirty="0">
                <a:solidFill>
                  <a:srgbClr val="2C2738"/>
                </a:solidFill>
                <a:latin typeface="Circe" panose="020B0502020203020203" pitchFamily="34" charset="-52"/>
              </a:rPr>
              <a:t>Стратегия развития предпринимательства до 2030 года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rgbClr val="2C2738"/>
                </a:solidFill>
                <a:latin typeface="Circe" panose="020B0502020203020203" pitchFamily="34" charset="-52"/>
              </a:rPr>
              <a:t>«.. главная  цель – увеличение доли МСП в ВВП вдвое — с 20% до 40%, до уровня развитых стран» Для достижения этой цели необходимо обеспечить ежегодный прирост доли минимум на 1%.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solidFill>
                  <a:srgbClr val="2C2738"/>
                </a:solidFill>
                <a:latin typeface="Circe" panose="020B0502020203020203" pitchFamily="34" charset="-52"/>
              </a:rPr>
              <a:t>Национальный проект «Малое и среднее предпринимательство и развитие индивидуальной предпринимательской инициативы» и др.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solidFill>
                <a:srgbClr val="2C2738"/>
              </a:solidFill>
              <a:latin typeface="Circe" panose="020B0502020203020203" pitchFamily="34" charset="-52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latin typeface="Circe" panose="020B0502020203020203" pitchFamily="34" charset="-52"/>
            </a:endParaRPr>
          </a:p>
        </p:txBody>
      </p:sp>
      <p:sp>
        <p:nvSpPr>
          <p:cNvPr id="5" name="Google Shape;79;p15">
            <a:extLst>
              <a:ext uri="{FF2B5EF4-FFF2-40B4-BE49-F238E27FC236}">
                <a16:creationId xmlns:a16="http://schemas.microsoft.com/office/drawing/2014/main" id="{A746A1F6-8668-2379-C22B-980A0B650508}"/>
              </a:ext>
            </a:extLst>
          </p:cNvPr>
          <p:cNvSpPr txBox="1"/>
          <p:nvPr/>
        </p:nvSpPr>
        <p:spPr>
          <a:xfrm>
            <a:off x="593105" y="276968"/>
            <a:ext cx="7380800" cy="57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3733" b="1" dirty="0">
                <a:solidFill>
                  <a:srgbClr val="DB0D35"/>
                </a:solidFill>
                <a:latin typeface="Unbounded Medium" pitchFamily="2" charset="-52"/>
                <a:ea typeface="Unbounded"/>
                <a:cs typeface="Unbounded"/>
                <a:sym typeface="Unbounded"/>
              </a:rPr>
              <a:t>Актуальность</a:t>
            </a:r>
            <a:endParaRPr sz="3733" b="1" dirty="0">
              <a:solidFill>
                <a:srgbClr val="DB0D35"/>
              </a:solidFill>
              <a:latin typeface="Unbounded Medium" pitchFamily="2" charset="-52"/>
              <a:ea typeface="Unbounded"/>
              <a:cs typeface="Unbounded"/>
              <a:sym typeface="Unbounded"/>
            </a:endParaRPr>
          </a:p>
        </p:txBody>
      </p:sp>
    </p:spTree>
    <p:extLst>
      <p:ext uri="{BB962C8B-B14F-4D97-AF65-F5344CB8AC3E}">
        <p14:creationId xmlns:p14="http://schemas.microsoft.com/office/powerpoint/2010/main" val="203597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79;p15">
            <a:extLst>
              <a:ext uri="{FF2B5EF4-FFF2-40B4-BE49-F238E27FC236}">
                <a16:creationId xmlns:a16="http://schemas.microsoft.com/office/drawing/2014/main" id="{C1575B71-4C44-4A3E-AF05-81C4051E3615}"/>
              </a:ext>
            </a:extLst>
          </p:cNvPr>
          <p:cNvSpPr txBox="1"/>
          <p:nvPr/>
        </p:nvSpPr>
        <p:spPr>
          <a:xfrm>
            <a:off x="725200" y="659777"/>
            <a:ext cx="856056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3200" b="1" dirty="0">
                <a:solidFill>
                  <a:srgbClr val="DB0D35"/>
                </a:solidFill>
                <a:latin typeface="Unbounded Medium" pitchFamily="2" charset="-52"/>
                <a:ea typeface="Unbounded"/>
                <a:cs typeface="Unbounded"/>
                <a:sym typeface="Unbounded"/>
              </a:rPr>
              <a:t>Экосистема Бизнес Созидание</a:t>
            </a:r>
            <a:endParaRPr sz="3200" b="1" dirty="0">
              <a:solidFill>
                <a:srgbClr val="DB0D35"/>
              </a:solidFill>
              <a:latin typeface="Unbounded Medium" pitchFamily="2" charset="-52"/>
              <a:ea typeface="Unbounded"/>
              <a:cs typeface="Unbounded"/>
              <a:sym typeface="Unbounded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1262882" y="1907777"/>
            <a:ext cx="47997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buSzPts val="1600"/>
            </a:pPr>
            <a:r>
              <a:rPr lang="ru-RU" sz="2400" dirty="0">
                <a:solidFill>
                  <a:srgbClr val="0043BA"/>
                </a:solidFill>
                <a:latin typeface="Unbounded Medium" pitchFamily="2" charset="-52"/>
                <a:sym typeface="Unbounded Medium"/>
              </a:rPr>
              <a:t>Частные школы, колледжи  РФ и собственные площадки</a:t>
            </a:r>
          </a:p>
        </p:txBody>
      </p:sp>
      <p:sp>
        <p:nvSpPr>
          <p:cNvPr id="57" name="Google Shape;190;p19">
            <a:extLst>
              <a:ext uri="{FF2B5EF4-FFF2-40B4-BE49-F238E27FC236}">
                <a16:creationId xmlns:a16="http://schemas.microsoft.com/office/drawing/2014/main" id="{6F23B1AC-0206-4C8A-8C56-3827C70ABAB1}"/>
              </a:ext>
            </a:extLst>
          </p:cNvPr>
          <p:cNvSpPr txBox="1"/>
          <p:nvPr/>
        </p:nvSpPr>
        <p:spPr>
          <a:xfrm>
            <a:off x="1250552" y="2992848"/>
            <a:ext cx="4182504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043BA"/>
                </a:solidFill>
                <a:latin typeface="Unbounded Medium" pitchFamily="2" charset="-52"/>
                <a:sym typeface="Assistant"/>
              </a:rPr>
              <a:t>Программы корпоративного обучения для детей сотрудников</a:t>
            </a:r>
            <a:endParaRPr sz="2400" dirty="0">
              <a:solidFill>
                <a:srgbClr val="0043BA"/>
              </a:solidFill>
              <a:latin typeface="Unbounded Medium" pitchFamily="2" charset="-52"/>
            </a:endParaRPr>
          </a:p>
        </p:txBody>
      </p:sp>
      <p:sp>
        <p:nvSpPr>
          <p:cNvPr id="62" name="Google Shape;190;p19">
            <a:extLst>
              <a:ext uri="{FF2B5EF4-FFF2-40B4-BE49-F238E27FC236}">
                <a16:creationId xmlns:a16="http://schemas.microsoft.com/office/drawing/2014/main" id="{D44C27AD-54BB-40A5-A066-68DE970A0770}"/>
              </a:ext>
            </a:extLst>
          </p:cNvPr>
          <p:cNvSpPr txBox="1"/>
          <p:nvPr/>
        </p:nvSpPr>
        <p:spPr>
          <a:xfrm>
            <a:off x="1323521" y="5205596"/>
            <a:ext cx="4613919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043BA"/>
                </a:solidFill>
                <a:latin typeface="Unbounded Medium" pitchFamily="2" charset="-52"/>
                <a:sym typeface="Assistant"/>
              </a:rPr>
              <a:t>Частные школы СНГ</a:t>
            </a:r>
            <a:endParaRPr sz="2400" dirty="0">
              <a:solidFill>
                <a:srgbClr val="0043BA"/>
              </a:solidFill>
              <a:latin typeface="Unbounded Medium" pitchFamily="2" charset="-52"/>
            </a:endParaRPr>
          </a:p>
        </p:txBody>
      </p:sp>
      <p:sp>
        <p:nvSpPr>
          <p:cNvPr id="21" name="Google Shape;151;p18">
            <a:extLst>
              <a:ext uri="{FF2B5EF4-FFF2-40B4-BE49-F238E27FC236}">
                <a16:creationId xmlns:a16="http://schemas.microsoft.com/office/drawing/2014/main" id="{B09F2F59-C90B-4502-81AF-D47CAF7D999D}"/>
              </a:ext>
            </a:extLst>
          </p:cNvPr>
          <p:cNvSpPr txBox="1"/>
          <p:nvPr/>
        </p:nvSpPr>
        <p:spPr>
          <a:xfrm>
            <a:off x="1267817" y="4419050"/>
            <a:ext cx="5153025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467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Партнеры программ: </a:t>
            </a:r>
            <a:r>
              <a:rPr lang="ru-RU" sz="1467" dirty="0" err="1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ВкусВилл</a:t>
            </a:r>
            <a:r>
              <a:rPr lang="ru-RU" sz="1467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, </a:t>
            </a:r>
            <a:r>
              <a:rPr lang="ru-RU" sz="1467" dirty="0" err="1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Экспобанк</a:t>
            </a:r>
            <a:r>
              <a:rPr lang="ru-RU" sz="1467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 и др.</a:t>
            </a:r>
          </a:p>
        </p:txBody>
      </p:sp>
      <p:sp>
        <p:nvSpPr>
          <p:cNvPr id="22" name="Google Shape;151;p18">
            <a:extLst>
              <a:ext uri="{FF2B5EF4-FFF2-40B4-BE49-F238E27FC236}">
                <a16:creationId xmlns:a16="http://schemas.microsoft.com/office/drawing/2014/main" id="{20B18D05-01E0-4370-BE54-FB2287845372}"/>
              </a:ext>
            </a:extLst>
          </p:cNvPr>
          <p:cNvSpPr txBox="1"/>
          <p:nvPr/>
        </p:nvSpPr>
        <p:spPr>
          <a:xfrm>
            <a:off x="1296277" y="5781726"/>
            <a:ext cx="4766329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467" dirty="0">
                <a:solidFill>
                  <a:srgbClr val="2C2738"/>
                </a:solidFill>
                <a:latin typeface="Circe" panose="020B0502020203020203" pitchFamily="34" charset="-52"/>
                <a:ea typeface="Assistant"/>
                <a:cs typeface="Assistant"/>
                <a:sym typeface="Assistant"/>
              </a:rPr>
              <a:t>Узбекистан, Казахстан, Армения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BD1FE82-8E95-4235-BDE0-F4F21500C3C3}"/>
              </a:ext>
            </a:extLst>
          </p:cNvPr>
          <p:cNvGrpSpPr/>
          <p:nvPr/>
        </p:nvGrpSpPr>
        <p:grpSpPr>
          <a:xfrm>
            <a:off x="96722" y="1950324"/>
            <a:ext cx="928053" cy="4071819"/>
            <a:chOff x="72541" y="1462743"/>
            <a:chExt cx="696040" cy="305386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30331A1-1F5B-42B6-85CD-FD9FFA440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72541" y="1462743"/>
              <a:ext cx="696040" cy="742025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80F8F41-832E-980A-2A99-E7E9FD4C5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5852" y="2734363"/>
              <a:ext cx="569419" cy="60522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3CDC3BD-0337-E281-2902-6F2FA3081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6652" y="3950384"/>
              <a:ext cx="567819" cy="56622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DB2CBA3-4013-7FB8-1C76-738BB1A19118}"/>
              </a:ext>
            </a:extLst>
          </p:cNvPr>
          <p:cNvSpPr txBox="1"/>
          <p:nvPr/>
        </p:nvSpPr>
        <p:spPr>
          <a:xfrm>
            <a:off x="624669" y="1218985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dirty="0">
                <a:solidFill>
                  <a:srgbClr val="DB0D35"/>
                </a:solidFill>
                <a:latin typeface="Unbounded Medium" pitchFamily="2" charset="-52"/>
                <a:ea typeface="Unbounded"/>
                <a:cs typeface="Unbounded"/>
                <a:sym typeface="Unbounded"/>
              </a:rPr>
              <a:t>Программы реализуются и внедрены:</a:t>
            </a:r>
            <a:endParaRPr lang="ru-RU" sz="24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DE179B6-8625-4A0C-BE60-7899C6648698}"/>
              </a:ext>
            </a:extLst>
          </p:cNvPr>
          <p:cNvGrpSpPr/>
          <p:nvPr/>
        </p:nvGrpSpPr>
        <p:grpSpPr>
          <a:xfrm>
            <a:off x="6810407" y="1905553"/>
            <a:ext cx="757092" cy="4101875"/>
            <a:chOff x="5145644" y="1457006"/>
            <a:chExt cx="567819" cy="307640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6FD5A54-3913-7BEB-4074-96960A339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145644" y="2771764"/>
              <a:ext cx="567819" cy="567819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390ACC0-88E5-BF90-9124-CE6161B9E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5147244" y="3965593"/>
              <a:ext cx="564619" cy="56781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49CC746-4198-C7CE-CEE9-3E4FB21A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200742" y="1457006"/>
              <a:ext cx="457622" cy="75349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9BD9E15-7ADF-1E1A-ACAB-F881356DA55B}"/>
              </a:ext>
            </a:extLst>
          </p:cNvPr>
          <p:cNvSpPr txBox="1"/>
          <p:nvPr/>
        </p:nvSpPr>
        <p:spPr>
          <a:xfrm>
            <a:off x="7887178" y="2529654"/>
            <a:ext cx="4088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Circe" panose="020B0502020203020203" pitchFamily="34" charset="-52"/>
              </a:rPr>
              <a:t>Пилотная программа реализована в Камчатском крае</a:t>
            </a:r>
          </a:p>
        </p:txBody>
      </p:sp>
      <p:sp>
        <p:nvSpPr>
          <p:cNvPr id="14" name="Google Shape;190;p19">
            <a:extLst>
              <a:ext uri="{FF2B5EF4-FFF2-40B4-BE49-F238E27FC236}">
                <a16:creationId xmlns:a16="http://schemas.microsoft.com/office/drawing/2014/main" id="{AC9F92B3-1073-FD1A-06A1-8E589DF25E25}"/>
              </a:ext>
            </a:extLst>
          </p:cNvPr>
          <p:cNvSpPr txBox="1"/>
          <p:nvPr/>
        </p:nvSpPr>
        <p:spPr>
          <a:xfrm>
            <a:off x="8000414" y="1633153"/>
            <a:ext cx="405502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120000"/>
              </a:lnSpc>
              <a:buSzPts val="1600"/>
            </a:pPr>
            <a:r>
              <a:rPr lang="ru-RU" sz="2400" dirty="0">
                <a:solidFill>
                  <a:srgbClr val="0043BA"/>
                </a:solidFill>
                <a:latin typeface="Unbounded Medium" pitchFamily="2" charset="-52"/>
                <a:sym typeface="Unbounded Medium"/>
              </a:rPr>
              <a:t>Государственные школы России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F4FD5F-379A-484D-C276-53517DA22954}"/>
              </a:ext>
            </a:extLst>
          </p:cNvPr>
          <p:cNvSpPr txBox="1"/>
          <p:nvPr/>
        </p:nvSpPr>
        <p:spPr>
          <a:xfrm>
            <a:off x="7868728" y="3875367"/>
            <a:ext cx="41252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600" dirty="0" err="1">
                <a:latin typeface="Circe" panose="020B0502020203020203" pitchFamily="34" charset="-52"/>
              </a:rPr>
              <a:t>УчимЗнаем</a:t>
            </a:r>
            <a:endParaRPr lang="ru-RU" sz="1600" dirty="0">
              <a:latin typeface="Circe" panose="020B0502020203020203" pitchFamily="34" charset="-52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Сельские школы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Детские дома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Дети </a:t>
            </a:r>
            <a:r>
              <a:rPr lang="ru-RU" sz="1600" dirty="0" err="1">
                <a:latin typeface="Circe" panose="020B0502020203020203" pitchFamily="34" charset="-52"/>
              </a:rPr>
              <a:t>Донбаса</a:t>
            </a:r>
            <a:endParaRPr lang="ru-RU" sz="1600" dirty="0">
              <a:latin typeface="Circe" panose="020B0502020203020203" pitchFamily="34" charset="-52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600" dirty="0">
                <a:latin typeface="Circe" panose="020B0502020203020203" pitchFamily="34" charset="-52"/>
              </a:rPr>
              <a:t>Церковные школы и гимназии</a:t>
            </a:r>
          </a:p>
        </p:txBody>
      </p:sp>
      <p:sp>
        <p:nvSpPr>
          <p:cNvPr id="17" name="Google Shape;190;p19">
            <a:extLst>
              <a:ext uri="{FF2B5EF4-FFF2-40B4-BE49-F238E27FC236}">
                <a16:creationId xmlns:a16="http://schemas.microsoft.com/office/drawing/2014/main" id="{3D0CA4E8-640E-B05B-45A5-B2FCD379F3B1}"/>
              </a:ext>
            </a:extLst>
          </p:cNvPr>
          <p:cNvSpPr txBox="1"/>
          <p:nvPr/>
        </p:nvSpPr>
        <p:spPr>
          <a:xfrm>
            <a:off x="8000313" y="3000482"/>
            <a:ext cx="405502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lnSpc>
                <a:spcPct val="120000"/>
              </a:lnSpc>
              <a:buSzPts val="1600"/>
            </a:pPr>
            <a:r>
              <a:rPr lang="ru-RU" sz="2400" dirty="0">
                <a:solidFill>
                  <a:srgbClr val="0043BA"/>
                </a:solidFill>
                <a:latin typeface="Unbounded Medium" pitchFamily="2" charset="-52"/>
                <a:sym typeface="Assistant"/>
              </a:rPr>
              <a:t>Благотворительные проекты</a:t>
            </a:r>
            <a:endParaRPr sz="2400" dirty="0">
              <a:solidFill>
                <a:srgbClr val="0043BA"/>
              </a:solidFill>
              <a:latin typeface="Unbounded Medium" pitchFamily="2" charset="-52"/>
            </a:endParaRPr>
          </a:p>
        </p:txBody>
      </p:sp>
      <p:sp>
        <p:nvSpPr>
          <p:cNvPr id="18" name="Google Shape;190;p19">
            <a:extLst>
              <a:ext uri="{FF2B5EF4-FFF2-40B4-BE49-F238E27FC236}">
                <a16:creationId xmlns:a16="http://schemas.microsoft.com/office/drawing/2014/main" id="{EDCEDF55-C911-260D-44BD-2B8C69903EA4}"/>
              </a:ext>
            </a:extLst>
          </p:cNvPr>
          <p:cNvSpPr txBox="1"/>
          <p:nvPr/>
        </p:nvSpPr>
        <p:spPr>
          <a:xfrm>
            <a:off x="8000312" y="5235356"/>
            <a:ext cx="405502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lvl="0">
              <a:lnSpc>
                <a:spcPct val="120000"/>
              </a:lnSpc>
              <a:buSzPts val="1600"/>
            </a:pPr>
            <a:r>
              <a:rPr lang="ru-RU" sz="2400" dirty="0">
                <a:solidFill>
                  <a:srgbClr val="0043BA"/>
                </a:solidFill>
                <a:latin typeface="Unbounded Medium" pitchFamily="2" charset="-52"/>
                <a:sym typeface="Assistant"/>
              </a:rPr>
              <a:t>Интенсивы и выездные программы</a:t>
            </a:r>
            <a:endParaRPr sz="2400" dirty="0">
              <a:solidFill>
                <a:srgbClr val="0043BA"/>
              </a:solidFill>
              <a:latin typeface="Unbounded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328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/>
        </p:nvSpPr>
        <p:spPr>
          <a:xfrm>
            <a:off x="471063" y="239170"/>
            <a:ext cx="102902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ru-RU" sz="3600" b="1" dirty="0">
                <a:solidFill>
                  <a:srgbClr val="DB0D35"/>
                </a:solidFill>
                <a:latin typeface="Unbounded Medium" pitchFamily="2" charset="-52"/>
                <a:sym typeface="Unbounded Medium"/>
              </a:rPr>
              <a:t>Реализованные партнерские проекты</a:t>
            </a:r>
            <a:endParaRPr sz="3600" b="1" dirty="0">
              <a:solidFill>
                <a:srgbClr val="DB0D35"/>
              </a:solidFill>
              <a:latin typeface="Unbounded Medium" pitchFamily="2" charset="-52"/>
              <a:sym typeface="Unbounded Medium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-370391" y="1965819"/>
            <a:ext cx="6073200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>
              <a:buClr>
                <a:srgbClr val="000000"/>
              </a:buClr>
              <a:buSzPts val="1400"/>
            </a:pPr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Проект «Детям про деньги». </a:t>
            </a:r>
          </a:p>
          <a:p>
            <a:pPr marL="609585">
              <a:buClr>
                <a:srgbClr val="000000"/>
              </a:buClr>
              <a:buSzPts val="1400"/>
            </a:pPr>
            <a:r>
              <a:rPr lang="ru-RU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Обучили 500 детей. Команды разрабатывали детские банковские карты, концепцию семейного банкинга. География: Москва, Новосибирск, Курск.</a:t>
            </a:r>
            <a:endParaRPr dirty="0">
              <a:solidFill>
                <a:srgbClr val="2C2738"/>
              </a:solidFill>
              <a:latin typeface="Circe" panose="020B0502020203020203" pitchFamily="34" charset="-52"/>
              <a:sym typeface="Arial"/>
            </a:endParaRPr>
          </a:p>
        </p:txBody>
      </p:sp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31" y="1358432"/>
            <a:ext cx="1587600" cy="5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5;p6"/>
          <p:cNvSpPr txBox="1"/>
          <p:nvPr/>
        </p:nvSpPr>
        <p:spPr>
          <a:xfrm>
            <a:off x="5487664" y="2053477"/>
            <a:ext cx="658415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>
              <a:buClr>
                <a:srgbClr val="000000"/>
              </a:buClr>
              <a:buSzPts val="1400"/>
            </a:pPr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Проект «Школа предпринимательства». </a:t>
            </a:r>
          </a:p>
          <a:p>
            <a:pPr marL="609585">
              <a:buClr>
                <a:srgbClr val="000000"/>
              </a:buClr>
              <a:buSzPts val="1400"/>
            </a:pPr>
            <a:r>
              <a:rPr lang="ru-RU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Обучили более 250 детей от 8 до 17 лет. </a:t>
            </a:r>
            <a:r>
              <a:rPr lang="ru-RU" dirty="0">
                <a:solidFill>
                  <a:srgbClr val="2C2738"/>
                </a:solidFill>
                <a:latin typeface="Circe" panose="020B0502020203020203" pitchFamily="34" charset="-52"/>
              </a:rPr>
              <a:t>Школьники из разных городов в командах </a:t>
            </a:r>
            <a:r>
              <a:rPr lang="ru-RU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работали над своими предпринимательскими проектами. </a:t>
            </a:r>
            <a:br>
              <a:rPr lang="ru-RU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</a:br>
            <a:r>
              <a:rPr lang="ru-RU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Регионы: Москва, МО, г. Батайск, Ростовская область. </a:t>
            </a:r>
            <a:r>
              <a:rPr lang="ru-RU" dirty="0">
                <a:solidFill>
                  <a:srgbClr val="2C2738"/>
                </a:solidFill>
                <a:latin typeface="Circe" panose="020B0502020203020203" pitchFamily="34" charset="-52"/>
              </a:rPr>
              <a:t>Отдельные проекты реализованы компанией ВКУСВИЛЛ.</a:t>
            </a:r>
            <a:endParaRPr dirty="0">
              <a:solidFill>
                <a:srgbClr val="2C2738"/>
              </a:solidFill>
              <a:latin typeface="Circe" panose="020B0502020203020203" pitchFamily="34" charset="-52"/>
              <a:sym typeface="Arial"/>
            </a:endParaRPr>
          </a:p>
        </p:txBody>
      </p:sp>
      <p:pic>
        <p:nvPicPr>
          <p:cNvPr id="12" name="Google Shape;107;g255ec5e1c9e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4319" y="1617534"/>
            <a:ext cx="2453169" cy="306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5;p6"/>
          <p:cNvSpPr txBox="1"/>
          <p:nvPr/>
        </p:nvSpPr>
        <p:spPr>
          <a:xfrm>
            <a:off x="-370391" y="4238650"/>
            <a:ext cx="6073200" cy="225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>
              <a:buClr>
                <a:srgbClr val="000000"/>
              </a:buClr>
              <a:buSzPts val="1400"/>
            </a:pPr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Защита проектов при поддержке ОПОРЫ РОССИИ.</a:t>
            </a:r>
          </a:p>
          <a:p>
            <a:pPr marL="609585">
              <a:buClr>
                <a:srgbClr val="000000"/>
              </a:buClr>
              <a:buSzPts val="1400"/>
            </a:pPr>
            <a:r>
              <a:rPr lang="ru-RU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Обучение по предпринимательству прошли более 80 детей в городах Электросталь и Нижний Новгород. Защита проектов проходила при поддержке «ОПОРЫ РОСИИИ» и предпринимателей членов «ОПОРЫ РОССИИ».</a:t>
            </a:r>
          </a:p>
        </p:txBody>
      </p:sp>
      <p:pic>
        <p:nvPicPr>
          <p:cNvPr id="10" name="Google Shape;9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3832" y="4377995"/>
            <a:ext cx="3327496" cy="213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РАСПП: Опора России | РАСПП">
            <a:extLst>
              <a:ext uri="{FF2B5EF4-FFF2-40B4-BE49-F238E27FC236}">
                <a16:creationId xmlns:a16="http://schemas.microsoft.com/office/drawing/2014/main" id="{A3F6A844-5B13-E042-302E-6138534E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2" y="3544896"/>
            <a:ext cx="3181019" cy="87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6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8803C76C-B1CE-BA1B-98DC-00749F2E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>
            <a:extLst>
              <a:ext uri="{FF2B5EF4-FFF2-40B4-BE49-F238E27FC236}">
                <a16:creationId xmlns:a16="http://schemas.microsoft.com/office/drawing/2014/main" id="{144F275B-1E8B-C248-BD09-4CE60FBBE50C}"/>
              </a:ext>
            </a:extLst>
          </p:cNvPr>
          <p:cNvSpPr txBox="1"/>
          <p:nvPr/>
        </p:nvSpPr>
        <p:spPr>
          <a:xfrm>
            <a:off x="-247440" y="1192538"/>
            <a:ext cx="60732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>
              <a:buClr>
                <a:srgbClr val="000000"/>
              </a:buClr>
              <a:buSzPts val="1400"/>
            </a:pPr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Музей предпринимателей, меценатов и благотворителей</a:t>
            </a:r>
          </a:p>
          <a:p>
            <a:pPr marL="609585">
              <a:buClr>
                <a:srgbClr val="000000"/>
              </a:buClr>
              <a:buSzPts val="1400"/>
            </a:pP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Ученики 7-8 классов предложили свое виденье по изменениям в корпоративной культуре, экспозиции и мероприятии музея.</a:t>
            </a:r>
            <a:endParaRPr sz="2000" dirty="0">
              <a:solidFill>
                <a:srgbClr val="2C2738"/>
              </a:solidFill>
              <a:latin typeface="Circe" panose="020B0502020203020203" pitchFamily="34" charset="-52"/>
              <a:sym typeface="Arial"/>
            </a:endParaRPr>
          </a:p>
        </p:txBody>
      </p:sp>
      <p:sp>
        <p:nvSpPr>
          <p:cNvPr id="11" name="Google Shape;95;p6">
            <a:extLst>
              <a:ext uri="{FF2B5EF4-FFF2-40B4-BE49-F238E27FC236}">
                <a16:creationId xmlns:a16="http://schemas.microsoft.com/office/drawing/2014/main" id="{E2ADA869-AA7C-7910-9FD8-A8B657F2D98D}"/>
              </a:ext>
            </a:extLst>
          </p:cNvPr>
          <p:cNvSpPr txBox="1"/>
          <p:nvPr/>
        </p:nvSpPr>
        <p:spPr>
          <a:xfrm>
            <a:off x="5607850" y="1192538"/>
            <a:ext cx="658415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>
              <a:buClr>
                <a:srgbClr val="000000"/>
              </a:buClr>
              <a:buSzPts val="1400"/>
            </a:pPr>
            <a:r>
              <a:rPr lang="ru-RU" sz="2000" b="1" dirty="0" err="1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БиоПродукт</a:t>
            </a:r>
            <a:endParaRPr lang="ru-RU" sz="2000" b="1" dirty="0">
              <a:solidFill>
                <a:srgbClr val="2C2738"/>
              </a:solidFill>
              <a:latin typeface="Circe" panose="020B0502020203020203" pitchFamily="34" charset="-52"/>
              <a:sym typeface="Arial"/>
            </a:endParaRPr>
          </a:p>
          <a:p>
            <a:pPr marL="609585">
              <a:buClr>
                <a:srgbClr val="000000"/>
              </a:buClr>
              <a:buSzPts val="1400"/>
            </a:pP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Ученики 7 классов разрабатывают новые форматы для упаковки, а также рекламную кампанию для продвижения и  популяризации натуральной фермерской продукции среди молодежи.</a:t>
            </a:r>
            <a:endParaRPr sz="2000" dirty="0">
              <a:solidFill>
                <a:srgbClr val="2C2738"/>
              </a:solidFill>
              <a:latin typeface="Circe" panose="020B0502020203020203" pitchFamily="34" charset="-52"/>
              <a:sym typeface="Arial"/>
            </a:endParaRPr>
          </a:p>
        </p:txBody>
      </p:sp>
      <p:sp>
        <p:nvSpPr>
          <p:cNvPr id="13" name="Google Shape;95;p6">
            <a:extLst>
              <a:ext uri="{FF2B5EF4-FFF2-40B4-BE49-F238E27FC236}">
                <a16:creationId xmlns:a16="http://schemas.microsoft.com/office/drawing/2014/main" id="{7719A681-AF97-CDB2-F402-1F8A400DEDA0}"/>
              </a:ext>
            </a:extLst>
          </p:cNvPr>
          <p:cNvSpPr txBox="1"/>
          <p:nvPr/>
        </p:nvSpPr>
        <p:spPr>
          <a:xfrm>
            <a:off x="-247440" y="3067702"/>
            <a:ext cx="60732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>
              <a:buClr>
                <a:srgbClr val="000000"/>
              </a:buClr>
              <a:buSzPts val="1400"/>
            </a:pPr>
            <a:r>
              <a:rPr lang="en-US" sz="2000" b="1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Orby</a:t>
            </a:r>
            <a:endParaRPr lang="ru-RU" sz="2000" b="1" dirty="0">
              <a:solidFill>
                <a:srgbClr val="2C2738"/>
              </a:solidFill>
              <a:latin typeface="Circe" panose="020B0502020203020203" pitchFamily="34" charset="-52"/>
              <a:sym typeface="Arial"/>
            </a:endParaRPr>
          </a:p>
          <a:p>
            <a:pPr marL="609585">
              <a:buClr>
                <a:srgbClr val="000000"/>
              </a:buClr>
              <a:buSzPts val="1400"/>
            </a:pP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Ученики 3-4 классов создали свой бренд детских товаров для сети магазинов </a:t>
            </a:r>
            <a:r>
              <a:rPr lang="en-US" sz="20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Orby</a:t>
            </a: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.</a:t>
            </a:r>
          </a:p>
          <a:p>
            <a:pPr marL="609585">
              <a:buClr>
                <a:srgbClr val="000000"/>
              </a:buClr>
              <a:buSzPts val="1400"/>
            </a:pP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Ученики создавали одежду, аксессуары и канцелярию для детей, а также предложили варианты для продвижения.</a:t>
            </a:r>
          </a:p>
        </p:txBody>
      </p:sp>
      <p:sp>
        <p:nvSpPr>
          <p:cNvPr id="2" name="Google Shape;95;p6">
            <a:extLst>
              <a:ext uri="{FF2B5EF4-FFF2-40B4-BE49-F238E27FC236}">
                <a16:creationId xmlns:a16="http://schemas.microsoft.com/office/drawing/2014/main" id="{2328BDC8-8A65-B8B9-7CA4-510ABA9ECD22}"/>
              </a:ext>
            </a:extLst>
          </p:cNvPr>
          <p:cNvSpPr txBox="1"/>
          <p:nvPr/>
        </p:nvSpPr>
        <p:spPr>
          <a:xfrm>
            <a:off x="5607850" y="3221590"/>
            <a:ext cx="60732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>
              <a:buClr>
                <a:srgbClr val="000000"/>
              </a:buClr>
              <a:buSzPts val="1400"/>
            </a:pPr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Архыз Вита</a:t>
            </a:r>
          </a:p>
          <a:p>
            <a:pPr marL="609585">
              <a:buClr>
                <a:srgbClr val="000000"/>
              </a:buClr>
              <a:buSzPts val="1400"/>
            </a:pP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Ученики 7 класса создавали новый вкус функциональной воды, а также изменили дизайн упаковки и разработали рекламную кампанию.  </a:t>
            </a:r>
          </a:p>
        </p:txBody>
      </p:sp>
      <p:sp>
        <p:nvSpPr>
          <p:cNvPr id="8" name="Google Shape;93;p6">
            <a:extLst>
              <a:ext uri="{FF2B5EF4-FFF2-40B4-BE49-F238E27FC236}">
                <a16:creationId xmlns:a16="http://schemas.microsoft.com/office/drawing/2014/main" id="{FA4C3676-800D-A037-EDDB-536934F7E02C}"/>
              </a:ext>
            </a:extLst>
          </p:cNvPr>
          <p:cNvSpPr txBox="1"/>
          <p:nvPr/>
        </p:nvSpPr>
        <p:spPr>
          <a:xfrm>
            <a:off x="425623" y="253081"/>
            <a:ext cx="10290268" cy="5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ru-RU" sz="3600" b="1" dirty="0">
                <a:solidFill>
                  <a:srgbClr val="DB0D35"/>
                </a:solidFill>
                <a:latin typeface="Unbounded Medium" pitchFamily="2" charset="-52"/>
                <a:sym typeface="Unbounded Medium"/>
              </a:rPr>
              <a:t>Примеры реализованных кейсов от бизнеса</a:t>
            </a:r>
            <a:endParaRPr sz="3600" b="1" dirty="0">
              <a:solidFill>
                <a:srgbClr val="DB0D35"/>
              </a:solidFill>
              <a:latin typeface="Unbounded Medium" pitchFamily="2" charset="-52"/>
              <a:sym typeface="Unbounded Medium"/>
            </a:endParaRPr>
          </a:p>
        </p:txBody>
      </p:sp>
      <p:sp>
        <p:nvSpPr>
          <p:cNvPr id="7" name="Google Shape;95;p6">
            <a:extLst>
              <a:ext uri="{FF2B5EF4-FFF2-40B4-BE49-F238E27FC236}">
                <a16:creationId xmlns:a16="http://schemas.microsoft.com/office/drawing/2014/main" id="{2328BDC8-8A65-B8B9-7CA4-510ABA9ECD22}"/>
              </a:ext>
            </a:extLst>
          </p:cNvPr>
          <p:cNvSpPr txBox="1"/>
          <p:nvPr/>
        </p:nvSpPr>
        <p:spPr>
          <a:xfrm>
            <a:off x="2033750" y="5404530"/>
            <a:ext cx="818230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ctr">
              <a:buClr>
                <a:srgbClr val="000000"/>
              </a:buClr>
              <a:buSzPts val="1400"/>
            </a:pPr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Внедрение школьных бизнес- идей в экосистему ВКУСВИЛЛ</a:t>
            </a:r>
          </a:p>
        </p:txBody>
      </p:sp>
    </p:spTree>
    <p:extLst>
      <p:ext uri="{BB962C8B-B14F-4D97-AF65-F5344CB8AC3E}">
        <p14:creationId xmlns:p14="http://schemas.microsoft.com/office/powerpoint/2010/main" val="419972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448" y="779551"/>
            <a:ext cx="10579697" cy="79544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Миссия </a:t>
            </a: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 – формирование нового поколения ценностно- ориентированных предпринимателей.</a:t>
            </a:r>
            <a:b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</a:br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Цель </a:t>
            </a: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– развитие предпринимательского мышления у школьников и содействие в реализации школьных предпринимательских проектов.</a:t>
            </a:r>
            <a:br>
              <a:rPr lang="ru-RU" sz="2000" dirty="0">
                <a:latin typeface="Circe" panose="020B0502020203020203" pitchFamily="34" charset="-52"/>
              </a:rPr>
            </a:br>
            <a:br>
              <a:rPr lang="ru-RU" sz="2000" dirty="0">
                <a:latin typeface="Circe" panose="020B0502020203020203" pitchFamily="34" charset="-52"/>
              </a:rPr>
            </a:br>
            <a:r>
              <a:rPr lang="ru-RU" sz="2000" b="1" dirty="0">
                <a:solidFill>
                  <a:srgbClr val="2C2738"/>
                </a:solidFill>
                <a:latin typeface="Circe" panose="020B0502020203020203" pitchFamily="34" charset="-52"/>
                <a:ea typeface="+mn-ea"/>
                <a:cs typeface="+mn-cs"/>
              </a:rPr>
              <a:t>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090262"/>
            <a:ext cx="10623331" cy="4641273"/>
          </a:xfrm>
        </p:spPr>
        <p:txBody>
          <a:bodyPr>
            <a:normAutofit/>
          </a:bodyPr>
          <a:lstStyle/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Проведение региональных проектов по внедрению интенсивов по предпринимательству в школы субъектов РФ.</a:t>
            </a:r>
          </a:p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Взаимодействие с бизнес-сообществом с целью разработки </a:t>
            </a:r>
            <a:r>
              <a:rPr lang="ru-RU" sz="1700" dirty="0" err="1">
                <a:solidFill>
                  <a:srgbClr val="2C2738"/>
                </a:solidFill>
                <a:latin typeface="Circe" panose="020B0502020203020203" pitchFamily="34" charset="-52"/>
              </a:rPr>
              <a:t>кейсовых</a:t>
            </a:r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 задач для школьников и последующего внедрения в экосистему компаний.</a:t>
            </a:r>
          </a:p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Анализ острых вопросов региона для формирования повестки по генерации идей, направленных на решение проблем конкретного региона.</a:t>
            </a:r>
          </a:p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Разработка законодательных инициатив по разработке законопроекта «Школьные компании», на реализацию школьных проектов и стажировку школьников и др.</a:t>
            </a:r>
          </a:p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Формирование экосистемы для реализации школьных предпринимательских проектов с бизнесом и государством. </a:t>
            </a:r>
          </a:p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Организация и проведение мероприятий по защите школьных предпринимательских проектов. </a:t>
            </a:r>
          </a:p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Привлечение студентов и молодых предпринимателей в качестве наставников для реализации школьных предпринимательских проектов. </a:t>
            </a:r>
          </a:p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Создание клуба «Наследие» при комиссии – передача опыта предпринимателей </a:t>
            </a:r>
          </a:p>
          <a:p>
            <a:r>
              <a:rPr lang="ru-RU" sz="1700" dirty="0">
                <a:solidFill>
                  <a:srgbClr val="2C2738"/>
                </a:solidFill>
                <a:latin typeface="Circe" panose="020B0502020203020203" pitchFamily="34" charset="-52"/>
              </a:rPr>
              <a:t>Координация взаимодействия между Комитетами и Комиссиями «ОПОРЫ РОССИИ» </a:t>
            </a:r>
          </a:p>
        </p:txBody>
      </p:sp>
    </p:spTree>
    <p:extLst>
      <p:ext uri="{BB962C8B-B14F-4D97-AF65-F5344CB8AC3E}">
        <p14:creationId xmlns:p14="http://schemas.microsoft.com/office/powerpoint/2010/main" val="407904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10E7A-6410-468B-BC84-8FE98F8F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2" y="167820"/>
            <a:ext cx="10515600" cy="1325563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ru-RU" sz="3600" dirty="0">
                <a:solidFill>
                  <a:srgbClr val="DB0D35"/>
                </a:solidFill>
                <a:latin typeface="Circe" panose="020B0604020202020204" charset="0"/>
                <a:ea typeface="+mn-ea"/>
                <a:cs typeface="Circe" panose="020B0604020202020204" charset="0"/>
              </a:rPr>
              <a:t>Чем работа комиссии будет полезна регионам России 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7137AC-3CE4-487F-91AA-2A216AA7C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6" y="1865867"/>
            <a:ext cx="4071548" cy="68177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</a:rPr>
              <a:t>Влияние на развитие предпринимательства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A32BEF-108D-4BD8-93EA-E47558AA7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2716" y="2713362"/>
            <a:ext cx="4423588" cy="12519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Рост людей </a:t>
            </a:r>
            <a:r>
              <a:rPr lang="ru-RU" sz="1400" u="sng" dirty="0">
                <a:solidFill>
                  <a:srgbClr val="2C2738"/>
                </a:solidFill>
                <a:latin typeface="Circe" panose="020B0502020203020203" pitchFamily="34" charset="-52"/>
              </a:rPr>
              <a:t>вовлеченных в предпринимательскую деятельность.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Школьники и студенты </a:t>
            </a:r>
            <a:r>
              <a:rPr lang="ru-RU" sz="1400" u="sng" dirty="0">
                <a:solidFill>
                  <a:srgbClr val="2C2738"/>
                </a:solidFill>
                <a:latin typeface="Circe" panose="020B0502020203020203" pitchFamily="34" charset="-52"/>
              </a:rPr>
              <a:t>будут оставаться в регионе и открывать компании</a:t>
            </a: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, а также увидят свой трек развития в регионе.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44E6ADF-5432-4DE0-93CD-75E0A888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7208" y="1983496"/>
            <a:ext cx="4518556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</a:rPr>
              <a:t>Влияние на образование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5A649F8-BC77-4B42-862D-7FEEB6D1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7209" y="2577087"/>
            <a:ext cx="4518556" cy="36845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Развитие системы </a:t>
            </a:r>
            <a:r>
              <a:rPr lang="ru-RU" sz="1400" dirty="0" err="1">
                <a:solidFill>
                  <a:srgbClr val="2C2738"/>
                </a:solidFill>
                <a:latin typeface="Circe" panose="020B0502020203020203" pitchFamily="34" charset="-52"/>
              </a:rPr>
              <a:t>профнавигации</a:t>
            </a: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: </a:t>
            </a:r>
            <a:b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</a:br>
            <a:r>
              <a:rPr lang="ru-RU" sz="1400" u="sng" dirty="0">
                <a:solidFill>
                  <a:srgbClr val="2C2738"/>
                </a:solidFill>
                <a:latin typeface="Circe" panose="020B0502020203020203" pitchFamily="34" charset="-52"/>
              </a:rPr>
              <a:t>Школа-ВУЗ- работодатель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Повышение мотивации учеников через </a:t>
            </a:r>
            <a:r>
              <a:rPr lang="ru-RU" sz="1400" u="sng" dirty="0">
                <a:solidFill>
                  <a:srgbClr val="2C2738"/>
                </a:solidFill>
                <a:latin typeface="Circe" panose="020B0502020203020203" pitchFamily="34" charset="-52"/>
              </a:rPr>
              <a:t>проектные подходы </a:t>
            </a: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и практико-ориентированный контент.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Создание </a:t>
            </a:r>
            <a:r>
              <a:rPr lang="ru-RU" sz="1400" u="sng" dirty="0">
                <a:solidFill>
                  <a:srgbClr val="2C2738"/>
                </a:solidFill>
                <a:latin typeface="Circe" panose="020B0502020203020203" pitchFamily="34" charset="-52"/>
              </a:rPr>
              <a:t>метапредметных связей </a:t>
            </a: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и индивидуальных траекторий развития ребенка через предпринимательские проекты.  </a:t>
            </a:r>
          </a:p>
          <a:p>
            <a:pPr>
              <a:buFont typeface="Wingdings" pitchFamily="2" charset="2"/>
              <a:buChar char="ü"/>
            </a:pPr>
            <a:r>
              <a:rPr lang="ru-RU" sz="1400" u="sng" dirty="0">
                <a:solidFill>
                  <a:srgbClr val="2C2738"/>
                </a:solidFill>
                <a:latin typeface="Circe" panose="020B0502020203020203" pitchFamily="34" charset="-52"/>
              </a:rPr>
              <a:t>Развитие навыков 21 века</a:t>
            </a: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: финансовая грамотность, критическое мышление, креативность, навыки работы в команде и публичных выступлений.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Вовлечение преподавательского сообщества в форматы обучения вне школы. </a:t>
            </a:r>
            <a:r>
              <a:rPr lang="ru-RU" sz="1400" u="sng" dirty="0">
                <a:solidFill>
                  <a:srgbClr val="2C2738"/>
                </a:solidFill>
                <a:latin typeface="Circe" panose="020B0502020203020203" pitchFamily="34" charset="-52"/>
              </a:rPr>
              <a:t>Развитие современных компетенций </a:t>
            </a: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и прикладных знаний.  Взаимодействие с бизнес- сообществом.</a:t>
            </a:r>
          </a:p>
          <a:p>
            <a:pPr>
              <a:buFont typeface="Wingdings" pitchFamily="2" charset="2"/>
              <a:buChar char="ü"/>
            </a:pPr>
            <a:endParaRPr lang="ru-RU" sz="1400" dirty="0">
              <a:solidFill>
                <a:srgbClr val="2C2738"/>
              </a:solidFill>
              <a:latin typeface="Circe" panose="020B0502020203020203" pitchFamily="34" charset="-52"/>
            </a:endParaRPr>
          </a:p>
          <a:p>
            <a:pPr>
              <a:buFont typeface="Wingdings" pitchFamily="2" charset="2"/>
              <a:buChar char="ü"/>
            </a:pPr>
            <a:endParaRPr lang="ru-RU" sz="1200" dirty="0">
              <a:latin typeface="Gilroy Light" pitchFamily="2" charset="77"/>
            </a:endParaRP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C6B67B07-7ADB-4209-8302-3BC1128F9369}"/>
              </a:ext>
            </a:extLst>
          </p:cNvPr>
          <p:cNvSpPr txBox="1">
            <a:spLocks/>
          </p:cNvSpPr>
          <p:nvPr/>
        </p:nvSpPr>
        <p:spPr>
          <a:xfrm>
            <a:off x="1396191" y="4164453"/>
            <a:ext cx="4423588" cy="698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255D8D"/>
              </a:solidFill>
              <a:latin typeface="Gilroy ExtraBold" pitchFamily="2" charset="77"/>
            </a:endParaRPr>
          </a:p>
          <a:p>
            <a:pPr>
              <a:defRPr/>
            </a:pPr>
            <a:r>
              <a:rPr lang="ru-RU" sz="2000" dirty="0">
                <a:solidFill>
                  <a:srgbClr val="2C2738"/>
                </a:solidFill>
                <a:latin typeface="Circe" panose="020B0502020203020203" pitchFamily="34" charset="-52"/>
              </a:rPr>
              <a:t>Влияние на социальную сферу, инфраструктуру и качество жизни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AD88679B-3646-2B42-A281-C932F3145249}"/>
              </a:ext>
            </a:extLst>
          </p:cNvPr>
          <p:cNvSpPr txBox="1">
            <a:spLocks/>
          </p:cNvSpPr>
          <p:nvPr/>
        </p:nvSpPr>
        <p:spPr>
          <a:xfrm>
            <a:off x="1396192" y="5015525"/>
            <a:ext cx="4410112" cy="82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Молодые люди будут </a:t>
            </a:r>
            <a:r>
              <a:rPr lang="ru-RU" sz="1400" u="sng" dirty="0">
                <a:solidFill>
                  <a:srgbClr val="2C2738"/>
                </a:solidFill>
                <a:latin typeface="Circe" panose="020B0502020203020203" pitchFamily="34" charset="-52"/>
              </a:rPr>
              <a:t>развивать</a:t>
            </a:r>
            <a:r>
              <a:rPr lang="ru-RU" sz="1400" dirty="0">
                <a:solidFill>
                  <a:srgbClr val="2C2738"/>
                </a:solidFill>
                <a:latin typeface="Circe" panose="020B0502020203020203" pitchFamily="34" charset="-52"/>
              </a:rPr>
              <a:t> сельские районы и школы, сами идентифицировать проблематику и внедрять решения через проектную деятельность.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endParaRPr lang="ru-RU" sz="1200" dirty="0">
              <a:latin typeface="Gilroy Light" pitchFamily="2" charset="77"/>
            </a:endParaRPr>
          </a:p>
        </p:txBody>
      </p:sp>
      <p:pic>
        <p:nvPicPr>
          <p:cNvPr id="10" name="Graphic 9" descr="Briefcase with solid fill">
            <a:extLst>
              <a:ext uri="{FF2B5EF4-FFF2-40B4-BE49-F238E27FC236}">
                <a16:creationId xmlns:a16="http://schemas.microsoft.com/office/drawing/2014/main" id="{518FF3C0-A634-3249-8040-ACDDCCA1B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502" y="1860559"/>
            <a:ext cx="729982" cy="729982"/>
          </a:xfrm>
          <a:prstGeom prst="rect">
            <a:avLst/>
          </a:prstGeom>
        </p:spPr>
      </p:pic>
      <p:pic>
        <p:nvPicPr>
          <p:cNvPr id="12" name="Graphic 11" descr="City with solid fill">
            <a:extLst>
              <a:ext uri="{FF2B5EF4-FFF2-40B4-BE49-F238E27FC236}">
                <a16:creationId xmlns:a16="http://schemas.microsoft.com/office/drawing/2014/main" id="{105E048C-2DDD-EC49-9025-D5E3566701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502" y="4164453"/>
            <a:ext cx="729982" cy="729982"/>
          </a:xfrm>
          <a:prstGeom prst="rect">
            <a:avLst/>
          </a:prstGeom>
        </p:spPr>
      </p:pic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C16DA29D-6B06-6E46-8820-136DE52ED2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2633" y="1847105"/>
            <a:ext cx="729982" cy="7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06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DBE0C012-478D-F42A-2CCC-D60D99A0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>
            <a:extLst>
              <a:ext uri="{FF2B5EF4-FFF2-40B4-BE49-F238E27FC236}">
                <a16:creationId xmlns:a16="http://schemas.microsoft.com/office/drawing/2014/main" id="{7C171AEE-79D6-5A27-C345-8EA11AE37508}"/>
              </a:ext>
            </a:extLst>
          </p:cNvPr>
          <p:cNvSpPr txBox="1"/>
          <p:nvPr/>
        </p:nvSpPr>
        <p:spPr>
          <a:xfrm>
            <a:off x="381884" y="134231"/>
            <a:ext cx="939197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ru-RU" sz="3600" b="1" dirty="0">
                <a:solidFill>
                  <a:srgbClr val="DB0D35"/>
                </a:solidFill>
                <a:latin typeface="Circe" panose="020B0604020202020204" charset="0"/>
                <a:cs typeface="Circe" panose="020B0604020202020204" charset="0"/>
                <a:sym typeface="Unbounded Medium"/>
              </a:rPr>
              <a:t>Направления развития комиссии</a:t>
            </a:r>
            <a:endParaRPr sz="3600" b="1" dirty="0">
              <a:solidFill>
                <a:srgbClr val="DB0D35"/>
              </a:solidFill>
              <a:latin typeface="Circe" panose="020B0604020202020204" charset="0"/>
              <a:cs typeface="Circe" panose="020B0604020202020204" charset="0"/>
              <a:sym typeface="Unbounded Medium"/>
            </a:endParaRPr>
          </a:p>
        </p:txBody>
      </p:sp>
      <p:sp>
        <p:nvSpPr>
          <p:cNvPr id="95" name="Google Shape;95;p6">
            <a:extLst>
              <a:ext uri="{FF2B5EF4-FFF2-40B4-BE49-F238E27FC236}">
                <a16:creationId xmlns:a16="http://schemas.microsoft.com/office/drawing/2014/main" id="{B950ABCC-3FFE-C70A-9493-3124129D4E25}"/>
              </a:ext>
            </a:extLst>
          </p:cNvPr>
          <p:cNvSpPr txBox="1"/>
          <p:nvPr/>
        </p:nvSpPr>
        <p:spPr>
          <a:xfrm>
            <a:off x="208329" y="868592"/>
            <a:ext cx="11111311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066785" indent="-457200">
              <a:buClr>
                <a:srgbClr val="000000"/>
              </a:buClr>
              <a:buSzPts val="1400"/>
              <a:buAutoNum type="arabicPeriod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Проекты по внедрению предпринимательства в школы.</a:t>
            </a:r>
          </a:p>
          <a:p>
            <a:pPr marL="1066785" indent="-457200">
              <a:buClr>
                <a:srgbClr val="000000"/>
              </a:buClr>
              <a:buSzPts val="1400"/>
              <a:buAutoNum type="arabicPeriod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Реализация школьных предпринимательских проектов </a:t>
            </a:r>
          </a:p>
          <a:p>
            <a:pPr marL="1066785" indent="-457200">
              <a:buClr>
                <a:srgbClr val="000000"/>
              </a:buClr>
              <a:buSzPts val="1400"/>
              <a:buAutoNum type="arabicPeriod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Запуск курсов по предпринимательству в Московском офисе «ОПОРЫ РОССИИ» (обучение, подготовка проектов, конференция, встречи с предпринимателями, наставниками и менторами).</a:t>
            </a:r>
          </a:p>
          <a:p>
            <a:pPr marL="1066785" indent="-457200">
              <a:buClr>
                <a:srgbClr val="000000"/>
              </a:buClr>
              <a:buSzPts val="1400"/>
              <a:buAutoNum type="arabicPeriod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Формирование сообщества детей - предпринимателей.</a:t>
            </a:r>
          </a:p>
          <a:p>
            <a:pPr marL="1066785" indent="-457200">
              <a:buClr>
                <a:srgbClr val="000000"/>
              </a:buClr>
              <a:buSzPts val="1400"/>
              <a:buAutoNum type="arabicPeriod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  <a:sym typeface="Arial"/>
              </a:rPr>
              <a:t>Разработка законодательных инициатив.</a:t>
            </a:r>
          </a:p>
          <a:p>
            <a:pPr marL="1066785" indent="-457200">
              <a:buClr>
                <a:srgbClr val="000000"/>
              </a:buClr>
              <a:buSzPts val="1400"/>
              <a:buFontTx/>
              <a:buAutoNum type="arabicPeriod"/>
            </a:pPr>
            <a:r>
              <a:rPr lang="ru-RU" sz="2800" dirty="0">
                <a:solidFill>
                  <a:srgbClr val="2C2738"/>
                </a:solidFill>
                <a:latin typeface="Circe" panose="020B0502020203020203" pitchFamily="34" charset="-52"/>
              </a:rPr>
              <a:t>Развитие финансовой грамотности у дошкольников (старшая  подготовительная группа).  </a:t>
            </a:r>
            <a:endParaRPr lang="ru-RU" sz="2800" dirty="0">
              <a:solidFill>
                <a:srgbClr val="2C2738"/>
              </a:solidFill>
              <a:latin typeface="Circe" panose="020B0502020203020203" pitchFamily="34" charset="-52"/>
              <a:sym typeface="Arial"/>
            </a:endParaRPr>
          </a:p>
          <a:p>
            <a:pPr marL="1066785" indent="-457200">
              <a:buClr>
                <a:srgbClr val="000000"/>
              </a:buClr>
              <a:buSzPts val="1400"/>
              <a:buAutoNum type="arabicPeriod"/>
            </a:pPr>
            <a:endParaRPr lang="ru-RU"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76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1607</Words>
  <Application>Microsoft Office PowerPoint</Application>
  <PresentationFormat>Широкоэкранный</PresentationFormat>
  <Paragraphs>216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Circe</vt:lpstr>
      <vt:lpstr>Gilroy ExtraBold</vt:lpstr>
      <vt:lpstr>Gilroy Light</vt:lpstr>
      <vt:lpstr>PT Sans</vt:lpstr>
      <vt:lpstr>Times New Roman</vt:lpstr>
      <vt:lpstr>Unbounded Medium</vt:lpstr>
      <vt:lpstr>Wingdings</vt:lpstr>
      <vt:lpstr>Тема Office</vt:lpstr>
      <vt:lpstr>Комиссия по детским и школьным предпринимательским проектам  «ДЕТИ ОПОРЫ РОССИИ»</vt:lpstr>
      <vt:lpstr>Актуальность  и значимость проблемы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Миссия  – формирование нового поколения ценностно- ориентированных предпринимателей. Цель – развитие предпринимательского мышления у школьников и содействие в реализации школьных предпринимательских проектов.  Задачи: </vt:lpstr>
      <vt:lpstr>Чем работа комиссии будет полезна регионам России  </vt:lpstr>
      <vt:lpstr>Презентация PowerPoint</vt:lpstr>
      <vt:lpstr> Дорожная карта реализации регионального проекта  </vt:lpstr>
      <vt:lpstr>Презентация PowerPoint</vt:lpstr>
      <vt:lpstr>Презентация PowerPoint</vt:lpstr>
      <vt:lpstr>Презентация PowerPoint</vt:lpstr>
      <vt:lpstr>Кнарик Карапетовна Арабян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</dc:title>
  <dc:creator>Кнарик Арабян</dc:creator>
  <cp:lastModifiedBy>Реут Екатерина</cp:lastModifiedBy>
  <cp:revision>32</cp:revision>
  <dcterms:created xsi:type="dcterms:W3CDTF">2024-09-01T17:47:33Z</dcterms:created>
  <dcterms:modified xsi:type="dcterms:W3CDTF">2024-11-14T11:06:45Z</dcterms:modified>
</cp:coreProperties>
</file>